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256" r:id="rId2"/>
    <p:sldId id="325" r:id="rId3"/>
    <p:sldId id="310" r:id="rId4"/>
    <p:sldId id="327" r:id="rId5"/>
    <p:sldId id="321" r:id="rId6"/>
    <p:sldId id="322" r:id="rId7"/>
    <p:sldId id="324" r:id="rId8"/>
    <p:sldId id="328" r:id="rId9"/>
    <p:sldId id="329" r:id="rId10"/>
    <p:sldId id="330" r:id="rId11"/>
    <p:sldId id="331" r:id="rId12"/>
    <p:sldId id="332" r:id="rId13"/>
    <p:sldId id="333" r:id="rId14"/>
    <p:sldId id="334" r:id="rId15"/>
    <p:sldId id="336" r:id="rId16"/>
    <p:sldId id="337" r:id="rId17"/>
    <p:sldId id="338" r:id="rId18"/>
    <p:sldId id="323" r:id="rId19"/>
    <p:sldId id="311" r:id="rId20"/>
    <p:sldId id="339" r:id="rId21"/>
    <p:sldId id="340" r:id="rId22"/>
    <p:sldId id="341" r:id="rId23"/>
    <p:sldId id="342" r:id="rId24"/>
    <p:sldId id="343" r:id="rId25"/>
    <p:sldId id="344" r:id="rId26"/>
    <p:sldId id="345" r:id="rId27"/>
    <p:sldId id="346" r:id="rId28"/>
    <p:sldId id="347" r:id="rId29"/>
    <p:sldId id="348" r:id="rId30"/>
    <p:sldId id="317" r:id="rId31"/>
    <p:sldId id="349" r:id="rId32"/>
    <p:sldId id="350" r:id="rId33"/>
    <p:sldId id="351" r:id="rId34"/>
    <p:sldId id="352" r:id="rId35"/>
    <p:sldId id="353" r:id="rId36"/>
    <p:sldId id="313" r:id="rId37"/>
    <p:sldId id="390" r:id="rId38"/>
    <p:sldId id="394" r:id="rId39"/>
    <p:sldId id="391" r:id="rId40"/>
    <p:sldId id="392" r:id="rId41"/>
    <p:sldId id="393" r:id="rId42"/>
    <p:sldId id="314" r:id="rId43"/>
    <p:sldId id="395" r:id="rId44"/>
    <p:sldId id="396" r:id="rId45"/>
    <p:sldId id="397" r:id="rId46"/>
    <p:sldId id="398" r:id="rId47"/>
    <p:sldId id="399" r:id="rId48"/>
    <p:sldId id="400" r:id="rId49"/>
    <p:sldId id="401" r:id="rId50"/>
    <p:sldId id="419" r:id="rId51"/>
    <p:sldId id="402" r:id="rId52"/>
    <p:sldId id="315" r:id="rId53"/>
    <p:sldId id="432" r:id="rId54"/>
    <p:sldId id="403" r:id="rId55"/>
    <p:sldId id="405" r:id="rId56"/>
    <p:sldId id="406" r:id="rId57"/>
    <p:sldId id="407" r:id="rId58"/>
    <p:sldId id="408" r:id="rId59"/>
    <p:sldId id="404" r:id="rId60"/>
    <p:sldId id="409" r:id="rId61"/>
    <p:sldId id="410" r:id="rId62"/>
    <p:sldId id="411" r:id="rId63"/>
    <p:sldId id="412" r:id="rId64"/>
    <p:sldId id="413" r:id="rId65"/>
    <p:sldId id="415" r:id="rId66"/>
    <p:sldId id="414" r:id="rId67"/>
    <p:sldId id="420" r:id="rId68"/>
    <p:sldId id="421" r:id="rId69"/>
    <p:sldId id="422" r:id="rId70"/>
    <p:sldId id="423" r:id="rId71"/>
    <p:sldId id="424" r:id="rId72"/>
    <p:sldId id="425" r:id="rId73"/>
    <p:sldId id="426" r:id="rId74"/>
    <p:sldId id="427" r:id="rId75"/>
    <p:sldId id="428" r:id="rId76"/>
    <p:sldId id="429" r:id="rId77"/>
    <p:sldId id="430" r:id="rId78"/>
    <p:sldId id="431" r:id="rId79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lapértelmezett szakasz" id="{137AA486-93BF-4AFD-89B8-BC906A7A8564}">
          <p14:sldIdLst>
            <p14:sldId id="256"/>
          </p14:sldIdLst>
        </p14:section>
        <p14:section name="Summary Section" id="{DF6CEFD0-B403-47E1-B00D-AC9803738DB6}">
          <p14:sldIdLst>
            <p14:sldId id="325"/>
          </p14:sldIdLst>
        </p14:section>
        <p14:section name="adjuváns választás alapjai" id="{5A3B203A-878F-4E2C-ACFA-ABF14BA14B0F}">
          <p14:sldIdLst>
            <p14:sldId id="310"/>
            <p14:sldId id="327"/>
            <p14:sldId id="321"/>
            <p14:sldId id="322"/>
            <p14:sldId id="324"/>
            <p14:sldId id="328"/>
            <p14:sldId id="329"/>
            <p14:sldId id="330"/>
            <p14:sldId id="331"/>
            <p14:sldId id="332"/>
            <p14:sldId id="333"/>
            <p14:sldId id="334"/>
            <p14:sldId id="336"/>
            <p14:sldId id="337"/>
            <p14:sldId id="338"/>
            <p14:sldId id="323"/>
          </p14:sldIdLst>
        </p14:section>
        <p14:section name="Dinamika" id="{94442C10-4974-4EFF-B550-C54433F27F62}">
          <p14:sldIdLst>
            <p14:sldId id="311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</p14:sldIdLst>
        </p14:section>
        <p14:section name="Töménység" id="{82C87451-ED3F-4A5F-9E2F-714253B08957}">
          <p14:sldIdLst>
            <p14:sldId id="317"/>
            <p14:sldId id="349"/>
            <p14:sldId id="350"/>
            <p14:sldId id="351"/>
            <p14:sldId id="352"/>
            <p14:sldId id="353"/>
          </p14:sldIdLst>
        </p14:section>
        <p14:section name="Kölcsönhatások a határfelületen" id="{A1A9C359-E05D-4E23-99DB-1A0E757D3DF6}">
          <p14:sldIdLst>
            <p14:sldId id="313"/>
            <p14:sldId id="390"/>
            <p14:sldId id="394"/>
            <p14:sldId id="391"/>
            <p14:sldId id="392"/>
            <p14:sldId id="393"/>
          </p14:sldIdLst>
        </p14:section>
        <p14:section name="Cseppképzés és Adhézió" id="{9264A050-7501-44C6-B339-B2F45C8018BE}">
          <p14:sldIdLst>
            <p14:sldId id="314"/>
            <p14:sldId id="395"/>
            <p14:sldId id="396"/>
            <p14:sldId id="397"/>
            <p14:sldId id="398"/>
            <p14:sldId id="399"/>
            <p14:sldId id="400"/>
            <p14:sldId id="401"/>
            <p14:sldId id="419"/>
            <p14:sldId id="402"/>
          </p14:sldIdLst>
        </p14:section>
        <p14:section name="adjuváns példák" id="{6F23ED25-C0F5-48E7-A693-74F6B9140F28}">
          <p14:sldIdLst>
            <p14:sldId id="315"/>
            <p14:sldId id="432"/>
            <p14:sldId id="403"/>
            <p14:sldId id="405"/>
            <p14:sldId id="406"/>
            <p14:sldId id="407"/>
            <p14:sldId id="408"/>
            <p14:sldId id="404"/>
            <p14:sldId id="409"/>
            <p14:sldId id="410"/>
            <p14:sldId id="411"/>
            <p14:sldId id="412"/>
            <p14:sldId id="413"/>
            <p14:sldId id="415"/>
            <p14:sldId id="414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41" autoAdjust="0"/>
    <p:restoredTop sz="77358" autoAdjust="0"/>
  </p:normalViewPr>
  <p:slideViewPr>
    <p:cSldViewPr snapToGrid="0">
      <p:cViewPr varScale="1">
        <p:scale>
          <a:sx n="66" d="100"/>
          <a:sy n="66" d="100"/>
        </p:scale>
        <p:origin x="96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1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278563-AA9A-430C-B8B3-C528B0976728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FA24FC4C-6D4D-4951-8E99-8D96EC98AA86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hu-HU" sz="2400"/>
            <a:t>fontos adjuváns típusok</a:t>
          </a:r>
        </a:p>
      </dgm:t>
    </dgm:pt>
    <dgm:pt modelId="{1BA11C1F-9398-41E2-8888-400BE3FEB4B5}" type="parTrans" cxnId="{B7A3C9E2-4CA7-4128-80DD-35CBAD9AB634}">
      <dgm:prSet/>
      <dgm:spPr/>
      <dgm:t>
        <a:bodyPr/>
        <a:lstStyle/>
        <a:p>
          <a:endParaRPr lang="hu-HU"/>
        </a:p>
      </dgm:t>
    </dgm:pt>
    <dgm:pt modelId="{5B0A1FD4-CC89-4A3F-9DF4-273F447F4B36}" type="sibTrans" cxnId="{B7A3C9E2-4CA7-4128-80DD-35CBAD9AB634}">
      <dgm:prSet/>
      <dgm:spPr/>
      <dgm:t>
        <a:bodyPr/>
        <a:lstStyle/>
        <a:p>
          <a:endParaRPr lang="hu-HU"/>
        </a:p>
      </dgm:t>
    </dgm:pt>
    <dgm:pt modelId="{5B9684F6-7DBE-4578-BC22-B8B122F8FCD6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000"/>
            <a:t>felületakt</a:t>
          </a:r>
          <a:r>
            <a:rPr lang="en-GB" sz="2000"/>
            <a:t>í</a:t>
          </a:r>
          <a:r>
            <a:rPr lang="hu-HU" sz="2000"/>
            <a:t>v anyagok</a:t>
          </a:r>
        </a:p>
      </dgm:t>
    </dgm:pt>
    <dgm:pt modelId="{15C5C0E8-15DC-45E7-87E1-42F4634D06F9}" type="parTrans" cxnId="{851D6702-0ED5-4945-BFA5-5A238700A8D2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C2E74022-595E-4D05-BB67-D84B64F7DDF5}" type="sibTrans" cxnId="{851D6702-0ED5-4945-BFA5-5A238700A8D2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endParaRPr lang="hu-HU"/>
        </a:p>
      </dgm:t>
    </dgm:pt>
    <dgm:pt modelId="{5CA36410-A6A2-46CF-B715-CA0FEF51BE15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000"/>
            <a:t>tenzid és polimer keverékei</a:t>
          </a:r>
          <a:endParaRPr lang="hu-HU" sz="2000" dirty="0"/>
        </a:p>
      </dgm:t>
    </dgm:pt>
    <dgm:pt modelId="{DC89D02A-4BC4-4257-BC8B-2E4870704795}" type="parTrans" cxnId="{474095E0-6282-4C09-8320-C470ED180744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58F1241B-E74D-4B56-9245-56AAF3F00AC3}" type="sibTrans" cxnId="{474095E0-6282-4C09-8320-C470ED180744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endParaRPr lang="hu-HU"/>
        </a:p>
      </dgm:t>
    </dgm:pt>
    <dgm:pt modelId="{2FF9B5BB-3F47-442C-A962-0482F1F15CDD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000"/>
            <a:t>olajok</a:t>
          </a:r>
          <a:endParaRPr lang="hu-HU" sz="2000" dirty="0"/>
        </a:p>
      </dgm:t>
    </dgm:pt>
    <dgm:pt modelId="{072D0E73-40C0-4EDA-8CE5-56ABE321BBDF}" type="parTrans" cxnId="{C743AD6B-24A8-41DD-B7DF-074D0D6D0760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EC6802B1-FECC-413A-846F-D6044774527E}" type="sibTrans" cxnId="{C743AD6B-24A8-41DD-B7DF-074D0D6D0760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endParaRPr lang="hu-HU"/>
        </a:p>
      </dgm:t>
    </dgm:pt>
    <dgm:pt modelId="{3FEA0932-B3E2-4281-9E2C-00A2A89E434C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000"/>
            <a:t>polimerek</a:t>
          </a:r>
        </a:p>
      </dgm:t>
    </dgm:pt>
    <dgm:pt modelId="{2ACE0DDA-AAFF-4C47-97B2-543D342FCC36}" type="parTrans" cxnId="{DDDD0AA0-E86A-45A4-94C6-32FE35072039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1951FDC8-1BE9-4D81-A9BD-F03BC85C1670}" type="sibTrans" cxnId="{DDDD0AA0-E86A-45A4-94C6-32FE35072039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endParaRPr lang="hu-HU"/>
        </a:p>
      </dgm:t>
    </dgm:pt>
    <dgm:pt modelId="{A245B571-68F2-4F55-BBE9-F1842AE5B247}" type="pres">
      <dgm:prSet presAssocID="{8E278563-AA9A-430C-B8B3-C528B097672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51CF1D5-DA74-4745-997C-2BFB1DF9B2E7}" type="pres">
      <dgm:prSet presAssocID="{FA24FC4C-6D4D-4951-8E99-8D96EC98AA86}" presName="vertOne" presStyleCnt="0"/>
      <dgm:spPr/>
    </dgm:pt>
    <dgm:pt modelId="{8D19CF97-472B-4E13-9EA8-9C2710EDD407}" type="pres">
      <dgm:prSet presAssocID="{FA24FC4C-6D4D-4951-8E99-8D96EC98AA86}" presName="txOne" presStyleLbl="node0" presStyleIdx="0" presStyleCnt="1" custScaleY="29334">
        <dgm:presLayoutVars>
          <dgm:chPref val="3"/>
        </dgm:presLayoutVars>
      </dgm:prSet>
      <dgm:spPr/>
    </dgm:pt>
    <dgm:pt modelId="{17A878AF-BB80-4B09-9F37-D4DEC9C05B01}" type="pres">
      <dgm:prSet presAssocID="{FA24FC4C-6D4D-4951-8E99-8D96EC98AA86}" presName="parTransOne" presStyleCnt="0"/>
      <dgm:spPr/>
    </dgm:pt>
    <dgm:pt modelId="{02DA1B41-3003-4335-A34C-2E0CF68BDC94}" type="pres">
      <dgm:prSet presAssocID="{FA24FC4C-6D4D-4951-8E99-8D96EC98AA86}" presName="horzOne" presStyleCnt="0"/>
      <dgm:spPr/>
    </dgm:pt>
    <dgm:pt modelId="{75183DFE-34F5-426B-A66B-15F4A6BAB049}" type="pres">
      <dgm:prSet presAssocID="{5B9684F6-7DBE-4578-BC22-B8B122F8FCD6}" presName="vertTwo" presStyleCnt="0"/>
      <dgm:spPr/>
    </dgm:pt>
    <dgm:pt modelId="{3BAD4D95-CF5E-42D9-AEA3-FAEF07D41437}" type="pres">
      <dgm:prSet presAssocID="{5B9684F6-7DBE-4578-BC22-B8B122F8FCD6}" presName="txTwo" presStyleLbl="node2" presStyleIdx="0" presStyleCnt="4">
        <dgm:presLayoutVars>
          <dgm:chPref val="3"/>
        </dgm:presLayoutVars>
      </dgm:prSet>
      <dgm:spPr/>
    </dgm:pt>
    <dgm:pt modelId="{4AFFBD0B-84EA-4716-91EB-9EE98361E765}" type="pres">
      <dgm:prSet presAssocID="{5B9684F6-7DBE-4578-BC22-B8B122F8FCD6}" presName="horzTwo" presStyleCnt="0"/>
      <dgm:spPr/>
    </dgm:pt>
    <dgm:pt modelId="{C66A6AE9-AA33-4F5E-8497-2765354D0B62}" type="pres">
      <dgm:prSet presAssocID="{C2E74022-595E-4D05-BB67-D84B64F7DDF5}" presName="sibSpaceTwo" presStyleCnt="0"/>
      <dgm:spPr/>
    </dgm:pt>
    <dgm:pt modelId="{9AEA569E-531B-4CE8-83E0-439855C1AE55}" type="pres">
      <dgm:prSet presAssocID="{3FEA0932-B3E2-4281-9E2C-00A2A89E434C}" presName="vertTwo" presStyleCnt="0"/>
      <dgm:spPr/>
    </dgm:pt>
    <dgm:pt modelId="{EBF99654-D56E-4967-9DF8-1798D483C744}" type="pres">
      <dgm:prSet presAssocID="{3FEA0932-B3E2-4281-9E2C-00A2A89E434C}" presName="txTwo" presStyleLbl="node2" presStyleIdx="1" presStyleCnt="4">
        <dgm:presLayoutVars>
          <dgm:chPref val="3"/>
        </dgm:presLayoutVars>
      </dgm:prSet>
      <dgm:spPr/>
    </dgm:pt>
    <dgm:pt modelId="{7DBF3EBD-539E-4810-8C0B-2F241F6C730C}" type="pres">
      <dgm:prSet presAssocID="{3FEA0932-B3E2-4281-9E2C-00A2A89E434C}" presName="horzTwo" presStyleCnt="0"/>
      <dgm:spPr/>
    </dgm:pt>
    <dgm:pt modelId="{37403E57-47FF-4121-A422-7AF0DF7B14CB}" type="pres">
      <dgm:prSet presAssocID="{1951FDC8-1BE9-4D81-A9BD-F03BC85C1670}" presName="sibSpaceTwo" presStyleCnt="0"/>
      <dgm:spPr/>
    </dgm:pt>
    <dgm:pt modelId="{6F47F4C9-42DB-43DC-B3B5-2B18E00175FC}" type="pres">
      <dgm:prSet presAssocID="{5CA36410-A6A2-46CF-B715-CA0FEF51BE15}" presName="vertTwo" presStyleCnt="0"/>
      <dgm:spPr/>
    </dgm:pt>
    <dgm:pt modelId="{A355973A-428A-454D-AC60-05AF5369A79F}" type="pres">
      <dgm:prSet presAssocID="{5CA36410-A6A2-46CF-B715-CA0FEF51BE15}" presName="txTwo" presStyleLbl="node2" presStyleIdx="2" presStyleCnt="4">
        <dgm:presLayoutVars>
          <dgm:chPref val="3"/>
        </dgm:presLayoutVars>
      </dgm:prSet>
      <dgm:spPr/>
    </dgm:pt>
    <dgm:pt modelId="{25AA99F5-5CDA-4781-AB3C-FE8BEF6B1203}" type="pres">
      <dgm:prSet presAssocID="{5CA36410-A6A2-46CF-B715-CA0FEF51BE15}" presName="horzTwo" presStyleCnt="0"/>
      <dgm:spPr/>
    </dgm:pt>
    <dgm:pt modelId="{25E9A261-55F0-4563-8BF7-B45CEBAC1188}" type="pres">
      <dgm:prSet presAssocID="{58F1241B-E74D-4B56-9245-56AAF3F00AC3}" presName="sibSpaceTwo" presStyleCnt="0"/>
      <dgm:spPr/>
    </dgm:pt>
    <dgm:pt modelId="{DDA5085B-E351-4380-AA57-98E306719A4B}" type="pres">
      <dgm:prSet presAssocID="{2FF9B5BB-3F47-442C-A962-0482F1F15CDD}" presName="vertTwo" presStyleCnt="0"/>
      <dgm:spPr/>
    </dgm:pt>
    <dgm:pt modelId="{7FFAAF58-0CD5-4374-BA46-8206D34E96E1}" type="pres">
      <dgm:prSet presAssocID="{2FF9B5BB-3F47-442C-A962-0482F1F15CDD}" presName="txTwo" presStyleLbl="node2" presStyleIdx="3" presStyleCnt="4">
        <dgm:presLayoutVars>
          <dgm:chPref val="3"/>
        </dgm:presLayoutVars>
      </dgm:prSet>
      <dgm:spPr/>
    </dgm:pt>
    <dgm:pt modelId="{1E246F55-C201-4586-A2F9-12C7E9083CEE}" type="pres">
      <dgm:prSet presAssocID="{2FF9B5BB-3F47-442C-A962-0482F1F15CDD}" presName="horzTwo" presStyleCnt="0"/>
      <dgm:spPr/>
    </dgm:pt>
  </dgm:ptLst>
  <dgm:cxnLst>
    <dgm:cxn modelId="{851D6702-0ED5-4945-BFA5-5A238700A8D2}" srcId="{FA24FC4C-6D4D-4951-8E99-8D96EC98AA86}" destId="{5B9684F6-7DBE-4578-BC22-B8B122F8FCD6}" srcOrd="0" destOrd="0" parTransId="{15C5C0E8-15DC-45E7-87E1-42F4634D06F9}" sibTransId="{C2E74022-595E-4D05-BB67-D84B64F7DDF5}"/>
    <dgm:cxn modelId="{C743AD6B-24A8-41DD-B7DF-074D0D6D0760}" srcId="{FA24FC4C-6D4D-4951-8E99-8D96EC98AA86}" destId="{2FF9B5BB-3F47-442C-A962-0482F1F15CDD}" srcOrd="3" destOrd="0" parTransId="{072D0E73-40C0-4EDA-8CE5-56ABE321BBDF}" sibTransId="{EC6802B1-FECC-413A-846F-D6044774527E}"/>
    <dgm:cxn modelId="{3ABCA973-FC9B-49F8-B5E7-D0109AB3798F}" type="presOf" srcId="{3FEA0932-B3E2-4281-9E2C-00A2A89E434C}" destId="{EBF99654-D56E-4967-9DF8-1798D483C744}" srcOrd="0" destOrd="0" presId="urn:microsoft.com/office/officeart/2005/8/layout/hierarchy4"/>
    <dgm:cxn modelId="{7E4CB094-4841-45B3-89D4-A6F9598CD63A}" type="presOf" srcId="{FA24FC4C-6D4D-4951-8E99-8D96EC98AA86}" destId="{8D19CF97-472B-4E13-9EA8-9C2710EDD407}" srcOrd="0" destOrd="0" presId="urn:microsoft.com/office/officeart/2005/8/layout/hierarchy4"/>
    <dgm:cxn modelId="{DDDD0AA0-E86A-45A4-94C6-32FE35072039}" srcId="{FA24FC4C-6D4D-4951-8E99-8D96EC98AA86}" destId="{3FEA0932-B3E2-4281-9E2C-00A2A89E434C}" srcOrd="1" destOrd="0" parTransId="{2ACE0DDA-AAFF-4C47-97B2-543D342FCC36}" sibTransId="{1951FDC8-1BE9-4D81-A9BD-F03BC85C1670}"/>
    <dgm:cxn modelId="{76D4D2A1-DBD0-493A-AC00-EF8F43942FDF}" type="presOf" srcId="{8E278563-AA9A-430C-B8B3-C528B0976728}" destId="{A245B571-68F2-4F55-BBE9-F1842AE5B247}" srcOrd="0" destOrd="0" presId="urn:microsoft.com/office/officeart/2005/8/layout/hierarchy4"/>
    <dgm:cxn modelId="{A031FEB1-D988-41DF-9E21-B07F690D8BBE}" type="presOf" srcId="{5CA36410-A6A2-46CF-B715-CA0FEF51BE15}" destId="{A355973A-428A-454D-AC60-05AF5369A79F}" srcOrd="0" destOrd="0" presId="urn:microsoft.com/office/officeart/2005/8/layout/hierarchy4"/>
    <dgm:cxn modelId="{FE7B82C7-5943-41E0-A75C-1E88B319C192}" type="presOf" srcId="{5B9684F6-7DBE-4578-BC22-B8B122F8FCD6}" destId="{3BAD4D95-CF5E-42D9-AEA3-FAEF07D41437}" srcOrd="0" destOrd="0" presId="urn:microsoft.com/office/officeart/2005/8/layout/hierarchy4"/>
    <dgm:cxn modelId="{474095E0-6282-4C09-8320-C470ED180744}" srcId="{FA24FC4C-6D4D-4951-8E99-8D96EC98AA86}" destId="{5CA36410-A6A2-46CF-B715-CA0FEF51BE15}" srcOrd="2" destOrd="0" parTransId="{DC89D02A-4BC4-4257-BC8B-2E4870704795}" sibTransId="{58F1241B-E74D-4B56-9245-56AAF3F00AC3}"/>
    <dgm:cxn modelId="{B7A3C9E2-4CA7-4128-80DD-35CBAD9AB634}" srcId="{8E278563-AA9A-430C-B8B3-C528B0976728}" destId="{FA24FC4C-6D4D-4951-8E99-8D96EC98AA86}" srcOrd="0" destOrd="0" parTransId="{1BA11C1F-9398-41E2-8888-400BE3FEB4B5}" sibTransId="{5B0A1FD4-CC89-4A3F-9DF4-273F447F4B36}"/>
    <dgm:cxn modelId="{8E84DAF1-0D52-4BE3-88B8-FD607932851E}" type="presOf" srcId="{2FF9B5BB-3F47-442C-A962-0482F1F15CDD}" destId="{7FFAAF58-0CD5-4374-BA46-8206D34E96E1}" srcOrd="0" destOrd="0" presId="urn:microsoft.com/office/officeart/2005/8/layout/hierarchy4"/>
    <dgm:cxn modelId="{17495219-3C4E-4737-BB87-CDF1114EEE9D}" type="presParOf" srcId="{A245B571-68F2-4F55-BBE9-F1842AE5B247}" destId="{651CF1D5-DA74-4745-997C-2BFB1DF9B2E7}" srcOrd="0" destOrd="0" presId="urn:microsoft.com/office/officeart/2005/8/layout/hierarchy4"/>
    <dgm:cxn modelId="{9AE0B8CB-B259-4E59-A127-01AAB125D9FA}" type="presParOf" srcId="{651CF1D5-DA74-4745-997C-2BFB1DF9B2E7}" destId="{8D19CF97-472B-4E13-9EA8-9C2710EDD407}" srcOrd="0" destOrd="0" presId="urn:microsoft.com/office/officeart/2005/8/layout/hierarchy4"/>
    <dgm:cxn modelId="{A0E87508-7508-4F37-B700-F50147269B04}" type="presParOf" srcId="{651CF1D5-DA74-4745-997C-2BFB1DF9B2E7}" destId="{17A878AF-BB80-4B09-9F37-D4DEC9C05B01}" srcOrd="1" destOrd="0" presId="urn:microsoft.com/office/officeart/2005/8/layout/hierarchy4"/>
    <dgm:cxn modelId="{F6B0FAA5-F1B6-4D61-80C5-ED369FD753EE}" type="presParOf" srcId="{651CF1D5-DA74-4745-997C-2BFB1DF9B2E7}" destId="{02DA1B41-3003-4335-A34C-2E0CF68BDC94}" srcOrd="2" destOrd="0" presId="urn:microsoft.com/office/officeart/2005/8/layout/hierarchy4"/>
    <dgm:cxn modelId="{88BE1D01-D4FC-41B8-B407-046BD51CC5CE}" type="presParOf" srcId="{02DA1B41-3003-4335-A34C-2E0CF68BDC94}" destId="{75183DFE-34F5-426B-A66B-15F4A6BAB049}" srcOrd="0" destOrd="0" presId="urn:microsoft.com/office/officeart/2005/8/layout/hierarchy4"/>
    <dgm:cxn modelId="{DF9AE842-60AE-4AEF-BC0E-EC202520C073}" type="presParOf" srcId="{75183DFE-34F5-426B-A66B-15F4A6BAB049}" destId="{3BAD4D95-CF5E-42D9-AEA3-FAEF07D41437}" srcOrd="0" destOrd="0" presId="urn:microsoft.com/office/officeart/2005/8/layout/hierarchy4"/>
    <dgm:cxn modelId="{128E829E-E842-4A95-871E-939AA8C8CD0C}" type="presParOf" srcId="{75183DFE-34F5-426B-A66B-15F4A6BAB049}" destId="{4AFFBD0B-84EA-4716-91EB-9EE98361E765}" srcOrd="1" destOrd="0" presId="urn:microsoft.com/office/officeart/2005/8/layout/hierarchy4"/>
    <dgm:cxn modelId="{1B0953A1-423F-4457-8207-A353ED1E0924}" type="presParOf" srcId="{02DA1B41-3003-4335-A34C-2E0CF68BDC94}" destId="{C66A6AE9-AA33-4F5E-8497-2765354D0B62}" srcOrd="1" destOrd="0" presId="urn:microsoft.com/office/officeart/2005/8/layout/hierarchy4"/>
    <dgm:cxn modelId="{9741421D-4BD9-4299-A7B5-D402DA833FAE}" type="presParOf" srcId="{02DA1B41-3003-4335-A34C-2E0CF68BDC94}" destId="{9AEA569E-531B-4CE8-83E0-439855C1AE55}" srcOrd="2" destOrd="0" presId="urn:microsoft.com/office/officeart/2005/8/layout/hierarchy4"/>
    <dgm:cxn modelId="{692BFF14-11C4-435B-B186-C95219C93870}" type="presParOf" srcId="{9AEA569E-531B-4CE8-83E0-439855C1AE55}" destId="{EBF99654-D56E-4967-9DF8-1798D483C744}" srcOrd="0" destOrd="0" presId="urn:microsoft.com/office/officeart/2005/8/layout/hierarchy4"/>
    <dgm:cxn modelId="{AFBAA05C-A06C-4128-81FA-379DA4F58910}" type="presParOf" srcId="{9AEA569E-531B-4CE8-83E0-439855C1AE55}" destId="{7DBF3EBD-539E-4810-8C0B-2F241F6C730C}" srcOrd="1" destOrd="0" presId="urn:microsoft.com/office/officeart/2005/8/layout/hierarchy4"/>
    <dgm:cxn modelId="{1CF5ED03-AE84-4466-85F6-8F5C481846B0}" type="presParOf" srcId="{02DA1B41-3003-4335-A34C-2E0CF68BDC94}" destId="{37403E57-47FF-4121-A422-7AF0DF7B14CB}" srcOrd="3" destOrd="0" presId="urn:microsoft.com/office/officeart/2005/8/layout/hierarchy4"/>
    <dgm:cxn modelId="{C623E52E-3DD7-4C62-851A-EA40B7530B05}" type="presParOf" srcId="{02DA1B41-3003-4335-A34C-2E0CF68BDC94}" destId="{6F47F4C9-42DB-43DC-B3B5-2B18E00175FC}" srcOrd="4" destOrd="0" presId="urn:microsoft.com/office/officeart/2005/8/layout/hierarchy4"/>
    <dgm:cxn modelId="{102B3CE5-0EAD-466B-885B-240E9CC062C7}" type="presParOf" srcId="{6F47F4C9-42DB-43DC-B3B5-2B18E00175FC}" destId="{A355973A-428A-454D-AC60-05AF5369A79F}" srcOrd="0" destOrd="0" presId="urn:microsoft.com/office/officeart/2005/8/layout/hierarchy4"/>
    <dgm:cxn modelId="{78B0AA0F-5C2F-406C-B496-FA8227C9CC48}" type="presParOf" srcId="{6F47F4C9-42DB-43DC-B3B5-2B18E00175FC}" destId="{25AA99F5-5CDA-4781-AB3C-FE8BEF6B1203}" srcOrd="1" destOrd="0" presId="urn:microsoft.com/office/officeart/2005/8/layout/hierarchy4"/>
    <dgm:cxn modelId="{E78892D0-7C70-4693-88FE-F25B18D288D6}" type="presParOf" srcId="{02DA1B41-3003-4335-A34C-2E0CF68BDC94}" destId="{25E9A261-55F0-4563-8BF7-B45CEBAC1188}" srcOrd="5" destOrd="0" presId="urn:microsoft.com/office/officeart/2005/8/layout/hierarchy4"/>
    <dgm:cxn modelId="{2865D82A-B548-4D8C-A167-1A8F644A3F24}" type="presParOf" srcId="{02DA1B41-3003-4335-A34C-2E0CF68BDC94}" destId="{DDA5085B-E351-4380-AA57-98E306719A4B}" srcOrd="6" destOrd="0" presId="urn:microsoft.com/office/officeart/2005/8/layout/hierarchy4"/>
    <dgm:cxn modelId="{F2265BC9-523B-43AA-9993-3DB0C5FB24F6}" type="presParOf" srcId="{DDA5085B-E351-4380-AA57-98E306719A4B}" destId="{7FFAAF58-0CD5-4374-BA46-8206D34E96E1}" srcOrd="0" destOrd="0" presId="urn:microsoft.com/office/officeart/2005/8/layout/hierarchy4"/>
    <dgm:cxn modelId="{B73CF919-07CF-4174-8362-63F548EF3B22}" type="presParOf" srcId="{DDA5085B-E351-4380-AA57-98E306719A4B}" destId="{1E246F55-C201-4586-A2F9-12C7E9083CEE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278563-AA9A-430C-B8B3-C528B0976728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FA24FC4C-6D4D-4951-8E99-8D96EC98AA86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C00000">
            <a:alpha val="50000"/>
          </a:srgbClr>
        </a:solidFill>
        <a:ln>
          <a:noFill/>
        </a:ln>
      </dgm:spPr>
      <dgm:t>
        <a:bodyPr/>
        <a:lstStyle/>
        <a:p>
          <a:r>
            <a:rPr lang="en-GB" sz="2400"/>
            <a:t>a</a:t>
          </a:r>
          <a:r>
            <a:rPr lang="hu-HU" sz="2400"/>
            <a:t>djuvánsok alkalmazása</a:t>
          </a:r>
        </a:p>
      </dgm:t>
    </dgm:pt>
    <dgm:pt modelId="{1BA11C1F-9398-41E2-8888-400BE3FEB4B5}" type="parTrans" cxnId="{B7A3C9E2-4CA7-4128-80DD-35CBAD9AB634}">
      <dgm:prSet/>
      <dgm:spPr/>
      <dgm:t>
        <a:bodyPr/>
        <a:lstStyle/>
        <a:p>
          <a:endParaRPr lang="hu-HU"/>
        </a:p>
      </dgm:t>
    </dgm:pt>
    <dgm:pt modelId="{5B0A1FD4-CC89-4A3F-9DF4-273F447F4B36}" type="sibTrans" cxnId="{B7A3C9E2-4CA7-4128-80DD-35CBAD9AB634}">
      <dgm:prSet/>
      <dgm:spPr/>
      <dgm:t>
        <a:bodyPr/>
        <a:lstStyle/>
        <a:p>
          <a:endParaRPr lang="hu-HU"/>
        </a:p>
      </dgm:t>
    </dgm:pt>
    <dgm:pt modelId="{C3E90EEA-B7A2-41E4-9BF0-8B8B4F3308E9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en-GB" sz="2400"/>
            <a:t>b</a:t>
          </a:r>
          <a:r>
            <a:rPr lang="hu-HU" sz="2400"/>
            <a:t>uilt-in</a:t>
          </a:r>
        </a:p>
      </dgm:t>
    </dgm:pt>
    <dgm:pt modelId="{6F723C6E-22AC-4975-88D5-B159214E2E03}" type="parTrans" cxnId="{4CC92BD7-1C5C-4FF8-A9D2-F3F7A4D0B4DF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FB73DDF7-5E68-477A-8FC9-10C3BE7BBA7F}" type="sibTrans" cxnId="{4CC92BD7-1C5C-4FF8-A9D2-F3F7A4D0B4DF}">
      <dgm:prSet/>
      <dgm:spPr/>
      <dgm:t>
        <a:bodyPr/>
        <a:lstStyle/>
        <a:p>
          <a:endParaRPr lang="hu-HU"/>
        </a:p>
      </dgm:t>
    </dgm:pt>
    <dgm:pt modelId="{67B2B7AE-F8D6-491B-8106-A1994AF2CDA3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en-GB" sz="2400"/>
            <a:t>tank-mix</a:t>
          </a:r>
          <a:endParaRPr lang="hu-HU" sz="2400"/>
        </a:p>
      </dgm:t>
    </dgm:pt>
    <dgm:pt modelId="{05F4CB35-7E70-4BDA-9475-74FF1DDEA501}" type="parTrans" cxnId="{A0A82385-EDD0-4631-ABAB-754DF37E1AFD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CC7E52B6-5520-4E11-A1D4-66790A689348}" type="sibTrans" cxnId="{A0A82385-EDD0-4631-ABAB-754DF37E1AFD}">
      <dgm:prSet/>
      <dgm:spPr/>
      <dgm:t>
        <a:bodyPr/>
        <a:lstStyle/>
        <a:p>
          <a:endParaRPr lang="hu-HU"/>
        </a:p>
      </dgm:t>
    </dgm:pt>
    <dgm:pt modelId="{3F74A3DB-36C7-419B-ACB9-C23511B9965E}" type="pres">
      <dgm:prSet presAssocID="{8E278563-AA9A-430C-B8B3-C528B097672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791D094-BE66-4BED-BE69-420641868070}" type="pres">
      <dgm:prSet presAssocID="{FA24FC4C-6D4D-4951-8E99-8D96EC98AA86}" presName="hierRoot1" presStyleCnt="0">
        <dgm:presLayoutVars>
          <dgm:hierBranch val="init"/>
        </dgm:presLayoutVars>
      </dgm:prSet>
      <dgm:spPr/>
    </dgm:pt>
    <dgm:pt modelId="{8345AD16-FCD5-498D-A302-F40D16090BD9}" type="pres">
      <dgm:prSet presAssocID="{FA24FC4C-6D4D-4951-8E99-8D96EC98AA86}" presName="rootComposite1" presStyleCnt="0"/>
      <dgm:spPr/>
    </dgm:pt>
    <dgm:pt modelId="{3A526743-7762-42D8-8C46-75D7822D0E72}" type="pres">
      <dgm:prSet presAssocID="{FA24FC4C-6D4D-4951-8E99-8D96EC98AA86}" presName="rootText1" presStyleLbl="node0" presStyleIdx="0" presStyleCnt="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0B46260A-5E80-4080-A999-1082CCD77119}" type="pres">
      <dgm:prSet presAssocID="{FA24FC4C-6D4D-4951-8E99-8D96EC98AA86}" presName="rootConnector1" presStyleLbl="node1" presStyleIdx="0" presStyleCnt="0"/>
      <dgm:spPr/>
    </dgm:pt>
    <dgm:pt modelId="{B3AF55C9-4FD6-41B7-B2B4-072E7222063B}" type="pres">
      <dgm:prSet presAssocID="{FA24FC4C-6D4D-4951-8E99-8D96EC98AA86}" presName="hierChild2" presStyleCnt="0"/>
      <dgm:spPr/>
    </dgm:pt>
    <dgm:pt modelId="{B812DAA5-C59E-408E-8351-12EAAE37193D}" type="pres">
      <dgm:prSet presAssocID="{6F723C6E-22AC-4975-88D5-B159214E2E03}" presName="Name64" presStyleLbl="parChTrans1D2" presStyleIdx="0" presStyleCnt="2"/>
      <dgm:spPr/>
    </dgm:pt>
    <dgm:pt modelId="{746A5EF5-2315-4183-B7EA-9AC917805888}" type="pres">
      <dgm:prSet presAssocID="{C3E90EEA-B7A2-41E4-9BF0-8B8B4F3308E9}" presName="hierRoot2" presStyleCnt="0">
        <dgm:presLayoutVars>
          <dgm:hierBranch val="init"/>
        </dgm:presLayoutVars>
      </dgm:prSet>
      <dgm:spPr/>
    </dgm:pt>
    <dgm:pt modelId="{C2E25E6F-1A93-4D6D-A4CD-AB4BF936E458}" type="pres">
      <dgm:prSet presAssocID="{C3E90EEA-B7A2-41E4-9BF0-8B8B4F3308E9}" presName="rootComposite" presStyleCnt="0"/>
      <dgm:spPr/>
    </dgm:pt>
    <dgm:pt modelId="{D349196B-7382-4359-B4EF-293CD976A4A6}" type="pres">
      <dgm:prSet presAssocID="{C3E90EEA-B7A2-41E4-9BF0-8B8B4F3308E9}" presName="rootText" presStyleLbl="node2" presStyleIdx="0" presStyleCnt="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F8F6F21-2B77-4A69-A7E2-F75F0F2489BF}" type="pres">
      <dgm:prSet presAssocID="{C3E90EEA-B7A2-41E4-9BF0-8B8B4F3308E9}" presName="rootConnector" presStyleLbl="node2" presStyleIdx="0" presStyleCnt="2"/>
      <dgm:spPr/>
    </dgm:pt>
    <dgm:pt modelId="{DCB373E3-E6AF-48FC-8D66-0010D487BED5}" type="pres">
      <dgm:prSet presAssocID="{C3E90EEA-B7A2-41E4-9BF0-8B8B4F3308E9}" presName="hierChild4" presStyleCnt="0"/>
      <dgm:spPr/>
    </dgm:pt>
    <dgm:pt modelId="{6A990CCB-36FA-4DC8-8DD2-18C096C02520}" type="pres">
      <dgm:prSet presAssocID="{C3E90EEA-B7A2-41E4-9BF0-8B8B4F3308E9}" presName="hierChild5" presStyleCnt="0"/>
      <dgm:spPr/>
    </dgm:pt>
    <dgm:pt modelId="{81CA0963-8A77-443F-909E-16CFC2499CFC}" type="pres">
      <dgm:prSet presAssocID="{05F4CB35-7E70-4BDA-9475-74FF1DDEA501}" presName="Name64" presStyleLbl="parChTrans1D2" presStyleIdx="1" presStyleCnt="2"/>
      <dgm:spPr/>
    </dgm:pt>
    <dgm:pt modelId="{98C6D721-0917-4C7E-8DED-60784984A6FD}" type="pres">
      <dgm:prSet presAssocID="{67B2B7AE-F8D6-491B-8106-A1994AF2CDA3}" presName="hierRoot2" presStyleCnt="0">
        <dgm:presLayoutVars>
          <dgm:hierBranch val="init"/>
        </dgm:presLayoutVars>
      </dgm:prSet>
      <dgm:spPr/>
    </dgm:pt>
    <dgm:pt modelId="{1EC173ED-2E72-4182-BD86-807FEE2641EC}" type="pres">
      <dgm:prSet presAssocID="{67B2B7AE-F8D6-491B-8106-A1994AF2CDA3}" presName="rootComposite" presStyleCnt="0"/>
      <dgm:spPr/>
    </dgm:pt>
    <dgm:pt modelId="{6A9FBF84-B40F-42E2-A43A-1F58BC7B0D43}" type="pres">
      <dgm:prSet presAssocID="{67B2B7AE-F8D6-491B-8106-A1994AF2CDA3}" presName="rootText" presStyleLbl="node2" presStyleIdx="1" presStyleCnt="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A9B6B97-EF20-4CE0-9F6A-81F859A137C4}" type="pres">
      <dgm:prSet presAssocID="{67B2B7AE-F8D6-491B-8106-A1994AF2CDA3}" presName="rootConnector" presStyleLbl="node2" presStyleIdx="1" presStyleCnt="2"/>
      <dgm:spPr/>
    </dgm:pt>
    <dgm:pt modelId="{7A98EC27-C20F-4FDE-A97F-DB17F6AFECC4}" type="pres">
      <dgm:prSet presAssocID="{67B2B7AE-F8D6-491B-8106-A1994AF2CDA3}" presName="hierChild4" presStyleCnt="0"/>
      <dgm:spPr/>
    </dgm:pt>
    <dgm:pt modelId="{885ADE0F-9A7E-4C90-803F-813405AC8561}" type="pres">
      <dgm:prSet presAssocID="{67B2B7AE-F8D6-491B-8106-A1994AF2CDA3}" presName="hierChild5" presStyleCnt="0"/>
      <dgm:spPr/>
    </dgm:pt>
    <dgm:pt modelId="{D653CBB7-B41D-4160-AE16-58F250882760}" type="pres">
      <dgm:prSet presAssocID="{FA24FC4C-6D4D-4951-8E99-8D96EC98AA86}" presName="hierChild3" presStyleCnt="0"/>
      <dgm:spPr/>
    </dgm:pt>
  </dgm:ptLst>
  <dgm:cxnLst>
    <dgm:cxn modelId="{BC91B703-4F3A-4E17-91D5-3EA45FC3B091}" type="presOf" srcId="{67B2B7AE-F8D6-491B-8106-A1994AF2CDA3}" destId="{DA9B6B97-EF20-4CE0-9F6A-81F859A137C4}" srcOrd="1" destOrd="0" presId="urn:microsoft.com/office/officeart/2009/3/layout/HorizontalOrganizationChart"/>
    <dgm:cxn modelId="{3D19E25E-740C-4A1E-8BB2-13ABFB18464C}" type="presOf" srcId="{C3E90EEA-B7A2-41E4-9BF0-8B8B4F3308E9}" destId="{DF8F6F21-2B77-4A69-A7E2-F75F0F2489BF}" srcOrd="1" destOrd="0" presId="urn:microsoft.com/office/officeart/2009/3/layout/HorizontalOrganizationChart"/>
    <dgm:cxn modelId="{BE0F816C-62B4-456D-A36E-BBA6180A3DC4}" type="presOf" srcId="{FA24FC4C-6D4D-4951-8E99-8D96EC98AA86}" destId="{0B46260A-5E80-4080-A999-1082CCD77119}" srcOrd="1" destOrd="0" presId="urn:microsoft.com/office/officeart/2009/3/layout/HorizontalOrganizationChart"/>
    <dgm:cxn modelId="{CB8E686F-BD23-4904-958C-C79AA8DA78A5}" type="presOf" srcId="{FA24FC4C-6D4D-4951-8E99-8D96EC98AA86}" destId="{3A526743-7762-42D8-8C46-75D7822D0E72}" srcOrd="0" destOrd="0" presId="urn:microsoft.com/office/officeart/2009/3/layout/HorizontalOrganizationChart"/>
    <dgm:cxn modelId="{DF574454-8E83-4223-97CB-9B6939A8C499}" type="presOf" srcId="{05F4CB35-7E70-4BDA-9475-74FF1DDEA501}" destId="{81CA0963-8A77-443F-909E-16CFC2499CFC}" srcOrd="0" destOrd="0" presId="urn:microsoft.com/office/officeart/2009/3/layout/HorizontalOrganizationChart"/>
    <dgm:cxn modelId="{A0A82385-EDD0-4631-ABAB-754DF37E1AFD}" srcId="{FA24FC4C-6D4D-4951-8E99-8D96EC98AA86}" destId="{67B2B7AE-F8D6-491B-8106-A1994AF2CDA3}" srcOrd="1" destOrd="0" parTransId="{05F4CB35-7E70-4BDA-9475-74FF1DDEA501}" sibTransId="{CC7E52B6-5520-4E11-A1D4-66790A689348}"/>
    <dgm:cxn modelId="{2C49C785-B7BB-431C-916B-AC6EA9A1389E}" type="presOf" srcId="{6F723C6E-22AC-4975-88D5-B159214E2E03}" destId="{B812DAA5-C59E-408E-8351-12EAAE37193D}" srcOrd="0" destOrd="0" presId="urn:microsoft.com/office/officeart/2009/3/layout/HorizontalOrganizationChart"/>
    <dgm:cxn modelId="{C69E8286-0B42-4AAB-921D-E1FCECF78FC4}" type="presOf" srcId="{C3E90EEA-B7A2-41E4-9BF0-8B8B4F3308E9}" destId="{D349196B-7382-4359-B4EF-293CD976A4A6}" srcOrd="0" destOrd="0" presId="urn:microsoft.com/office/officeart/2009/3/layout/HorizontalOrganizationChart"/>
    <dgm:cxn modelId="{83C2F187-8D72-4D5E-B18E-EC979690C8F2}" type="presOf" srcId="{67B2B7AE-F8D6-491B-8106-A1994AF2CDA3}" destId="{6A9FBF84-B40F-42E2-A43A-1F58BC7B0D43}" srcOrd="0" destOrd="0" presId="urn:microsoft.com/office/officeart/2009/3/layout/HorizontalOrganizationChart"/>
    <dgm:cxn modelId="{BC2084AD-982B-40DE-AE88-1114AA76EF0B}" type="presOf" srcId="{8E278563-AA9A-430C-B8B3-C528B0976728}" destId="{3F74A3DB-36C7-419B-ACB9-C23511B9965E}" srcOrd="0" destOrd="0" presId="urn:microsoft.com/office/officeart/2009/3/layout/HorizontalOrganizationChart"/>
    <dgm:cxn modelId="{4CC92BD7-1C5C-4FF8-A9D2-F3F7A4D0B4DF}" srcId="{FA24FC4C-6D4D-4951-8E99-8D96EC98AA86}" destId="{C3E90EEA-B7A2-41E4-9BF0-8B8B4F3308E9}" srcOrd="0" destOrd="0" parTransId="{6F723C6E-22AC-4975-88D5-B159214E2E03}" sibTransId="{FB73DDF7-5E68-477A-8FC9-10C3BE7BBA7F}"/>
    <dgm:cxn modelId="{B7A3C9E2-4CA7-4128-80DD-35CBAD9AB634}" srcId="{8E278563-AA9A-430C-B8B3-C528B0976728}" destId="{FA24FC4C-6D4D-4951-8E99-8D96EC98AA86}" srcOrd="0" destOrd="0" parTransId="{1BA11C1F-9398-41E2-8888-400BE3FEB4B5}" sibTransId="{5B0A1FD4-CC89-4A3F-9DF4-273F447F4B36}"/>
    <dgm:cxn modelId="{C204D96F-6F6A-487A-991D-A02323ADEDC2}" type="presParOf" srcId="{3F74A3DB-36C7-419B-ACB9-C23511B9965E}" destId="{A791D094-BE66-4BED-BE69-420641868070}" srcOrd="0" destOrd="0" presId="urn:microsoft.com/office/officeart/2009/3/layout/HorizontalOrganizationChart"/>
    <dgm:cxn modelId="{B19249BD-9F01-47AB-96C5-001CFAEDC778}" type="presParOf" srcId="{A791D094-BE66-4BED-BE69-420641868070}" destId="{8345AD16-FCD5-498D-A302-F40D16090BD9}" srcOrd="0" destOrd="0" presId="urn:microsoft.com/office/officeart/2009/3/layout/HorizontalOrganizationChart"/>
    <dgm:cxn modelId="{E04B5E49-4B7D-4D5C-BB85-23AAA34817A4}" type="presParOf" srcId="{8345AD16-FCD5-498D-A302-F40D16090BD9}" destId="{3A526743-7762-42D8-8C46-75D7822D0E72}" srcOrd="0" destOrd="0" presId="urn:microsoft.com/office/officeart/2009/3/layout/HorizontalOrganizationChart"/>
    <dgm:cxn modelId="{A853FD2F-2113-4434-9D2D-585196E43B6B}" type="presParOf" srcId="{8345AD16-FCD5-498D-A302-F40D16090BD9}" destId="{0B46260A-5E80-4080-A999-1082CCD77119}" srcOrd="1" destOrd="0" presId="urn:microsoft.com/office/officeart/2009/3/layout/HorizontalOrganizationChart"/>
    <dgm:cxn modelId="{9102CCD5-9B8E-4B19-B580-8796A719F5FF}" type="presParOf" srcId="{A791D094-BE66-4BED-BE69-420641868070}" destId="{B3AF55C9-4FD6-41B7-B2B4-072E7222063B}" srcOrd="1" destOrd="0" presId="urn:microsoft.com/office/officeart/2009/3/layout/HorizontalOrganizationChart"/>
    <dgm:cxn modelId="{B31E3924-5EEE-44B1-95C2-E7BDB061FB1A}" type="presParOf" srcId="{B3AF55C9-4FD6-41B7-B2B4-072E7222063B}" destId="{B812DAA5-C59E-408E-8351-12EAAE37193D}" srcOrd="0" destOrd="0" presId="urn:microsoft.com/office/officeart/2009/3/layout/HorizontalOrganizationChart"/>
    <dgm:cxn modelId="{6A58C370-57B5-4197-BA26-488751C01FD7}" type="presParOf" srcId="{B3AF55C9-4FD6-41B7-B2B4-072E7222063B}" destId="{746A5EF5-2315-4183-B7EA-9AC917805888}" srcOrd="1" destOrd="0" presId="urn:microsoft.com/office/officeart/2009/3/layout/HorizontalOrganizationChart"/>
    <dgm:cxn modelId="{38A0C084-5C6A-489B-A80A-79B43A4E6095}" type="presParOf" srcId="{746A5EF5-2315-4183-B7EA-9AC917805888}" destId="{C2E25E6F-1A93-4D6D-A4CD-AB4BF936E458}" srcOrd="0" destOrd="0" presId="urn:microsoft.com/office/officeart/2009/3/layout/HorizontalOrganizationChart"/>
    <dgm:cxn modelId="{F105E3A3-9B8C-4F57-833C-9972B7E2A0A5}" type="presParOf" srcId="{C2E25E6F-1A93-4D6D-A4CD-AB4BF936E458}" destId="{D349196B-7382-4359-B4EF-293CD976A4A6}" srcOrd="0" destOrd="0" presId="urn:microsoft.com/office/officeart/2009/3/layout/HorizontalOrganizationChart"/>
    <dgm:cxn modelId="{C58F1E45-7C97-45F7-88A0-96E7095249D2}" type="presParOf" srcId="{C2E25E6F-1A93-4D6D-A4CD-AB4BF936E458}" destId="{DF8F6F21-2B77-4A69-A7E2-F75F0F2489BF}" srcOrd="1" destOrd="0" presId="urn:microsoft.com/office/officeart/2009/3/layout/HorizontalOrganizationChart"/>
    <dgm:cxn modelId="{D60B47B1-D28D-4461-B9CC-C2C3D46D4627}" type="presParOf" srcId="{746A5EF5-2315-4183-B7EA-9AC917805888}" destId="{DCB373E3-E6AF-48FC-8D66-0010D487BED5}" srcOrd="1" destOrd="0" presId="urn:microsoft.com/office/officeart/2009/3/layout/HorizontalOrganizationChart"/>
    <dgm:cxn modelId="{66AA22F6-E223-40B3-9F13-5C46C6267E9E}" type="presParOf" srcId="{746A5EF5-2315-4183-B7EA-9AC917805888}" destId="{6A990CCB-36FA-4DC8-8DD2-18C096C02520}" srcOrd="2" destOrd="0" presId="urn:microsoft.com/office/officeart/2009/3/layout/HorizontalOrganizationChart"/>
    <dgm:cxn modelId="{0DA14FE2-3718-4747-A97D-53F7EDD0FAF2}" type="presParOf" srcId="{B3AF55C9-4FD6-41B7-B2B4-072E7222063B}" destId="{81CA0963-8A77-443F-909E-16CFC2499CFC}" srcOrd="2" destOrd="0" presId="urn:microsoft.com/office/officeart/2009/3/layout/HorizontalOrganizationChart"/>
    <dgm:cxn modelId="{C063E695-6E6D-4ED1-BF5D-550E375B0BB4}" type="presParOf" srcId="{B3AF55C9-4FD6-41B7-B2B4-072E7222063B}" destId="{98C6D721-0917-4C7E-8DED-60784984A6FD}" srcOrd="3" destOrd="0" presId="urn:microsoft.com/office/officeart/2009/3/layout/HorizontalOrganizationChart"/>
    <dgm:cxn modelId="{F89CD60C-D376-4B8B-88B4-8234A658D630}" type="presParOf" srcId="{98C6D721-0917-4C7E-8DED-60784984A6FD}" destId="{1EC173ED-2E72-4182-BD86-807FEE2641EC}" srcOrd="0" destOrd="0" presId="urn:microsoft.com/office/officeart/2009/3/layout/HorizontalOrganizationChart"/>
    <dgm:cxn modelId="{30406D0E-EDB6-4906-BE84-1B50EC969280}" type="presParOf" srcId="{1EC173ED-2E72-4182-BD86-807FEE2641EC}" destId="{6A9FBF84-B40F-42E2-A43A-1F58BC7B0D43}" srcOrd="0" destOrd="0" presId="urn:microsoft.com/office/officeart/2009/3/layout/HorizontalOrganizationChart"/>
    <dgm:cxn modelId="{62C66767-0C86-4FA6-911E-8ECCF4059033}" type="presParOf" srcId="{1EC173ED-2E72-4182-BD86-807FEE2641EC}" destId="{DA9B6B97-EF20-4CE0-9F6A-81F859A137C4}" srcOrd="1" destOrd="0" presId="urn:microsoft.com/office/officeart/2009/3/layout/HorizontalOrganizationChart"/>
    <dgm:cxn modelId="{8476D8EF-9D2C-4719-A4E8-87E7D9EF3FDB}" type="presParOf" srcId="{98C6D721-0917-4C7E-8DED-60784984A6FD}" destId="{7A98EC27-C20F-4FDE-A97F-DB17F6AFECC4}" srcOrd="1" destOrd="0" presId="urn:microsoft.com/office/officeart/2009/3/layout/HorizontalOrganizationChart"/>
    <dgm:cxn modelId="{7DA9FFA3-73E6-49C0-99DA-85094DF702E3}" type="presParOf" srcId="{98C6D721-0917-4C7E-8DED-60784984A6FD}" destId="{885ADE0F-9A7E-4C90-803F-813405AC8561}" srcOrd="2" destOrd="0" presId="urn:microsoft.com/office/officeart/2009/3/layout/HorizontalOrganizationChart"/>
    <dgm:cxn modelId="{B22FB1A5-B768-40C8-B16C-2FCE11C85995}" type="presParOf" srcId="{A791D094-BE66-4BED-BE69-420641868070}" destId="{D653CBB7-B41D-4160-AE16-58F250882760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19CF97-472B-4E13-9EA8-9C2710EDD407}">
      <dsp:nvSpPr>
        <dsp:cNvPr id="0" name=""/>
        <dsp:cNvSpPr/>
      </dsp:nvSpPr>
      <dsp:spPr>
        <a:xfrm>
          <a:off x="1324" y="2211"/>
          <a:ext cx="8195120" cy="665500"/>
        </a:xfrm>
        <a:prstGeom prst="roundRect">
          <a:avLst>
            <a:gd name="adj" fmla="val 10000"/>
          </a:avLst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/>
            <a:t>fontos adjuváns típusok</a:t>
          </a:r>
        </a:p>
      </dsp:txBody>
      <dsp:txXfrm>
        <a:off x="20816" y="21703"/>
        <a:ext cx="8156136" cy="626516"/>
      </dsp:txXfrm>
    </dsp:sp>
    <dsp:sp modelId="{3BAD4D95-CF5E-42D9-AEA3-FAEF07D41437}">
      <dsp:nvSpPr>
        <dsp:cNvPr id="0" name=""/>
        <dsp:cNvSpPr/>
      </dsp:nvSpPr>
      <dsp:spPr>
        <a:xfrm>
          <a:off x="1324" y="987361"/>
          <a:ext cx="1927356" cy="2268699"/>
        </a:xfrm>
        <a:prstGeom prst="roundRect">
          <a:avLst>
            <a:gd name="adj" fmla="val 10000"/>
          </a:avLst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/>
            <a:t>felületakt</a:t>
          </a:r>
          <a:r>
            <a:rPr lang="en-GB" sz="2000" kern="1200"/>
            <a:t>í</a:t>
          </a:r>
          <a:r>
            <a:rPr lang="hu-HU" sz="2000" kern="1200"/>
            <a:t>v anyagok</a:t>
          </a:r>
        </a:p>
      </dsp:txBody>
      <dsp:txXfrm>
        <a:off x="57774" y="1043811"/>
        <a:ext cx="1814456" cy="2155799"/>
      </dsp:txXfrm>
    </dsp:sp>
    <dsp:sp modelId="{EBF99654-D56E-4967-9DF8-1798D483C744}">
      <dsp:nvSpPr>
        <dsp:cNvPr id="0" name=""/>
        <dsp:cNvSpPr/>
      </dsp:nvSpPr>
      <dsp:spPr>
        <a:xfrm>
          <a:off x="2090579" y="987361"/>
          <a:ext cx="1927356" cy="2268699"/>
        </a:xfrm>
        <a:prstGeom prst="roundRect">
          <a:avLst>
            <a:gd name="adj" fmla="val 10000"/>
          </a:avLst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/>
            <a:t>polimerek</a:t>
          </a:r>
        </a:p>
      </dsp:txBody>
      <dsp:txXfrm>
        <a:off x="2147029" y="1043811"/>
        <a:ext cx="1814456" cy="2155799"/>
      </dsp:txXfrm>
    </dsp:sp>
    <dsp:sp modelId="{A355973A-428A-454D-AC60-05AF5369A79F}">
      <dsp:nvSpPr>
        <dsp:cNvPr id="0" name=""/>
        <dsp:cNvSpPr/>
      </dsp:nvSpPr>
      <dsp:spPr>
        <a:xfrm>
          <a:off x="4179833" y="987361"/>
          <a:ext cx="1927356" cy="2268699"/>
        </a:xfrm>
        <a:prstGeom prst="roundRect">
          <a:avLst>
            <a:gd name="adj" fmla="val 10000"/>
          </a:avLst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/>
            <a:t>tenzid és polimer keverékei</a:t>
          </a:r>
          <a:endParaRPr lang="hu-HU" sz="2000" kern="1200" dirty="0"/>
        </a:p>
      </dsp:txBody>
      <dsp:txXfrm>
        <a:off x="4236283" y="1043811"/>
        <a:ext cx="1814456" cy="2155799"/>
      </dsp:txXfrm>
    </dsp:sp>
    <dsp:sp modelId="{7FFAAF58-0CD5-4374-BA46-8206D34E96E1}">
      <dsp:nvSpPr>
        <dsp:cNvPr id="0" name=""/>
        <dsp:cNvSpPr/>
      </dsp:nvSpPr>
      <dsp:spPr>
        <a:xfrm>
          <a:off x="6269088" y="987361"/>
          <a:ext cx="1927356" cy="2268699"/>
        </a:xfrm>
        <a:prstGeom prst="roundRect">
          <a:avLst>
            <a:gd name="adj" fmla="val 10000"/>
          </a:avLst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/>
            <a:t>olajok</a:t>
          </a:r>
          <a:endParaRPr lang="hu-HU" sz="2000" kern="1200" dirty="0"/>
        </a:p>
      </dsp:txBody>
      <dsp:txXfrm>
        <a:off x="6325538" y="1043811"/>
        <a:ext cx="1814456" cy="21557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CA0963-8A77-443F-909E-16CFC2499CFC}">
      <dsp:nvSpPr>
        <dsp:cNvPr id="0" name=""/>
        <dsp:cNvSpPr/>
      </dsp:nvSpPr>
      <dsp:spPr>
        <a:xfrm>
          <a:off x="3726622" y="1629136"/>
          <a:ext cx="744524" cy="8003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2262" y="0"/>
              </a:lnTo>
              <a:lnTo>
                <a:pt x="372262" y="800363"/>
              </a:lnTo>
              <a:lnTo>
                <a:pt x="744524" y="800363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B812DAA5-C59E-408E-8351-12EAAE37193D}">
      <dsp:nvSpPr>
        <dsp:cNvPr id="0" name=""/>
        <dsp:cNvSpPr/>
      </dsp:nvSpPr>
      <dsp:spPr>
        <a:xfrm>
          <a:off x="3726622" y="828773"/>
          <a:ext cx="744524" cy="800363"/>
        </a:xfrm>
        <a:custGeom>
          <a:avLst/>
          <a:gdLst/>
          <a:ahLst/>
          <a:cxnLst/>
          <a:rect l="0" t="0" r="0" b="0"/>
          <a:pathLst>
            <a:path>
              <a:moveTo>
                <a:pt x="0" y="800363"/>
              </a:moveTo>
              <a:lnTo>
                <a:pt x="372262" y="800363"/>
              </a:lnTo>
              <a:lnTo>
                <a:pt x="372262" y="0"/>
              </a:lnTo>
              <a:lnTo>
                <a:pt x="744524" y="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3A526743-7762-42D8-8C46-75D7822D0E72}">
      <dsp:nvSpPr>
        <dsp:cNvPr id="0" name=""/>
        <dsp:cNvSpPr/>
      </dsp:nvSpPr>
      <dsp:spPr>
        <a:xfrm>
          <a:off x="4002" y="1061436"/>
          <a:ext cx="3722620" cy="1135399"/>
        </a:xfrm>
        <a:prstGeom prst="flowChartAlternateProcess">
          <a:avLst/>
        </a:prstGeom>
        <a:solidFill>
          <a:srgbClr val="C00000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a</a:t>
          </a:r>
          <a:r>
            <a:rPr lang="hu-HU" sz="2400" kern="1200"/>
            <a:t>djuvánsok alkalmazása</a:t>
          </a:r>
        </a:p>
      </dsp:txBody>
      <dsp:txXfrm>
        <a:off x="59427" y="1116861"/>
        <a:ext cx="3611770" cy="1024549"/>
      </dsp:txXfrm>
    </dsp:sp>
    <dsp:sp modelId="{D349196B-7382-4359-B4EF-293CD976A4A6}">
      <dsp:nvSpPr>
        <dsp:cNvPr id="0" name=""/>
        <dsp:cNvSpPr/>
      </dsp:nvSpPr>
      <dsp:spPr>
        <a:xfrm>
          <a:off x="4471147" y="261073"/>
          <a:ext cx="3722620" cy="1135399"/>
        </a:xfrm>
        <a:prstGeom prst="flowChartAlternateProcess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b</a:t>
          </a:r>
          <a:r>
            <a:rPr lang="hu-HU" sz="2400" kern="1200"/>
            <a:t>uilt-in</a:t>
          </a:r>
        </a:p>
      </dsp:txBody>
      <dsp:txXfrm>
        <a:off x="4526572" y="316498"/>
        <a:ext cx="3611770" cy="1024549"/>
      </dsp:txXfrm>
    </dsp:sp>
    <dsp:sp modelId="{6A9FBF84-B40F-42E2-A43A-1F58BC7B0D43}">
      <dsp:nvSpPr>
        <dsp:cNvPr id="0" name=""/>
        <dsp:cNvSpPr/>
      </dsp:nvSpPr>
      <dsp:spPr>
        <a:xfrm>
          <a:off x="4471147" y="1861800"/>
          <a:ext cx="3722620" cy="1135399"/>
        </a:xfrm>
        <a:prstGeom prst="flowChartAlternateProcess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tank-mix</a:t>
          </a:r>
          <a:endParaRPr lang="hu-HU" sz="2400" kern="1200"/>
        </a:p>
      </dsp:txBody>
      <dsp:txXfrm>
        <a:off x="4526572" y="1917225"/>
        <a:ext cx="3611770" cy="10245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4D8E17-3CE5-442C-A494-73E5D545D6CB}" type="datetimeFigureOut">
              <a:rPr lang="hu-HU" smtClean="0"/>
              <a:t>2020. 05. 29.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E7A12A-EB9D-4E5F-B77B-601BCBADE65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795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Az </a:t>
            </a:r>
            <a:r>
              <a:rPr lang="hu-HU" dirty="0" err="1"/>
              <a:t>adjuvánsok</a:t>
            </a:r>
            <a:r>
              <a:rPr lang="hu-HU" dirty="0"/>
              <a:t> legfontosabb képviselői a hatásfokozó illetve hatást biztosító adalékanyagok.</a:t>
            </a:r>
          </a:p>
          <a:p>
            <a:endParaRPr lang="hu-HU" dirty="0"/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Activator agrochemical adjuvants are used to increase cuticular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uptake of foliar-applied pesticides and exist either as an integral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 of the pesticide product (formulation adjuvant) or as an</a:t>
            </a:r>
          </a:p>
          <a:p>
            <a:r>
              <a:rPr lang="hu-H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additional</a:t>
            </a:r>
            <a:r>
              <a:rPr lang="hu-H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hu-H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additive</a:t>
            </a:r>
            <a:r>
              <a:rPr lang="hu-H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(spray </a:t>
            </a:r>
            <a:r>
              <a:rPr lang="hu-H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adjuvant</a:t>
            </a:r>
            <a:r>
              <a:rPr lang="hu-H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hu-H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Either</a:t>
            </a:r>
            <a:r>
              <a:rPr lang="hu-H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hu-H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hu-H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hu-H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adjuvant</a:t>
            </a:r>
            <a:endParaRPr lang="hu-H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exists to improve the bioavailability of a pesticide and achieves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by two main mechanisms, namely, control over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physicochemical properties of the pesticide system and/or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 over the interaction of pesticide with the target crop.</a:t>
            </a:r>
            <a:endParaRPr lang="hu-H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 of the physical properties can improve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rainfastness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endParaRPr lang="hu-H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hu-H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increase</a:t>
            </a:r>
            <a:r>
              <a:rPr lang="hu-H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hu-H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pesticide</a:t>
            </a:r>
            <a:r>
              <a:rPr lang="hu-H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hu-H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activity</a:t>
            </a:r>
            <a:r>
              <a:rPr lang="hu-H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improve compatibility of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active ingredient with the crop target.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638037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Ha kicsi a feszültség akkor kis energia szükséges a felület növeléséhez: nedvesedés, </a:t>
            </a:r>
            <a:r>
              <a:rPr lang="hu-HU" dirty="0" err="1"/>
              <a:t>spreading</a:t>
            </a:r>
            <a:r>
              <a:rPr lang="hu-HU" dirty="0"/>
              <a:t>, COVERAGE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81492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Sokféle határfelület van, két fluid fázis közötti határfelület: lehet gáz-folyadék (hab: gáz folyadékban </a:t>
            </a:r>
            <a:r>
              <a:rPr lang="hu-HU" dirty="0" err="1"/>
              <a:t>disperzió</a:t>
            </a:r>
            <a:r>
              <a:rPr lang="hu-HU" dirty="0"/>
              <a:t>, cseppképzés: köd folyadék  gázban) illetve folyadék-folyadék (emulzió)</a:t>
            </a:r>
          </a:p>
          <a:p>
            <a:r>
              <a:rPr lang="hu-HU" dirty="0" err="1">
                <a:solidFill>
                  <a:srgbClr val="FF0000"/>
                </a:solidFill>
              </a:rPr>
              <a:t>Tenzid</a:t>
            </a:r>
            <a:r>
              <a:rPr lang="hu-HU" dirty="0">
                <a:solidFill>
                  <a:srgbClr val="FF0000"/>
                </a:solidFill>
              </a:rPr>
              <a:t> segítségével a feszültség lecsökkenthető jelentősen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40250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Emlékeztető: a </a:t>
            </a:r>
            <a:r>
              <a:rPr lang="hu-HU" dirty="0" err="1"/>
              <a:t>tenzidkoncentráció</a:t>
            </a:r>
            <a:r>
              <a:rPr lang="hu-HU" dirty="0"/>
              <a:t> növelésével csökken a feszültség de csak egy határértékig,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3687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81265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271277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717464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Mindez azért van így , mert a hajtóerő a hidrofób kölcsönhatás: a rendszer </a:t>
            </a:r>
            <a:r>
              <a:rPr lang="hu-HU" dirty="0" err="1"/>
              <a:t>energiminimumra</a:t>
            </a:r>
            <a:r>
              <a:rPr lang="hu-HU" dirty="0"/>
              <a:t> törekszik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94637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138432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314476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Krafft</a:t>
            </a:r>
            <a:r>
              <a:rPr lang="hu-HU" dirty="0"/>
              <a:t> hőmérséklet: ionos </a:t>
            </a:r>
            <a:r>
              <a:rPr lang="hu-HU" dirty="0" err="1"/>
              <a:t>tenzideknél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22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63885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Az </a:t>
            </a:r>
            <a:r>
              <a:rPr lang="hu-HU" dirty="0" err="1"/>
              <a:t>adjuvánsok</a:t>
            </a:r>
            <a:r>
              <a:rPr lang="hu-HU" dirty="0"/>
              <a:t> bemutatása 6 témakört érint, és ezeket láthatjuk a dián.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155926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23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862733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cmc</a:t>
            </a:r>
            <a:r>
              <a:rPr lang="hu-HU" dirty="0"/>
              <a:t> alacsony az ionosok </a:t>
            </a:r>
            <a:r>
              <a:rPr lang="hu-HU" dirty="0" err="1"/>
              <a:t>cmc-jéhez</a:t>
            </a:r>
            <a:r>
              <a:rPr lang="hu-HU" dirty="0"/>
              <a:t> képest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26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454571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27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971931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Az </a:t>
            </a:r>
            <a:r>
              <a:rPr lang="hu-HU" dirty="0" err="1"/>
              <a:t>alkil</a:t>
            </a:r>
            <a:r>
              <a:rPr lang="hu-HU" dirty="0"/>
              <a:t>-lánc elágazása a nem-ionosoknál is fontos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28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957702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29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600638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Tenzidkoncentráció</a:t>
            </a:r>
            <a:r>
              <a:rPr lang="hu-HU" dirty="0"/>
              <a:t> alakulása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30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228856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Folyékony=folyadék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32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07661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Csomag: </a:t>
            </a:r>
            <a:r>
              <a:rPr lang="hu-HU" dirty="0" err="1"/>
              <a:t>packing</a:t>
            </a:r>
            <a:r>
              <a:rPr lang="hu-HU" dirty="0"/>
              <a:t>  TÉRKITÖLTÉSI FAKTOR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35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160961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37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530400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40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7138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Legelőször foglalkoznunk kell  az az </a:t>
            </a:r>
            <a:r>
              <a:rPr lang="hu-HU" dirty="0" err="1"/>
              <a:t>adjuvások</a:t>
            </a:r>
            <a:r>
              <a:rPr lang="hu-HU" dirty="0"/>
              <a:t> alkalmazásának céljaival, kiválasztásuk néhány szempontjával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840865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Dinamikai hatások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45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118867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1) Több szabad monomer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46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507484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48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273713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49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722933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50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226445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53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888877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78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29490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Az </a:t>
            </a:r>
            <a:r>
              <a:rPr lang="hu-HU" dirty="0" err="1"/>
              <a:t>uptake</a:t>
            </a:r>
            <a:r>
              <a:rPr lang="hu-HU" dirty="0"/>
              <a:t> a hatóanyagfelvételt jelenti és elsődlegesen a </a:t>
            </a:r>
            <a:r>
              <a:rPr lang="hu-HU" dirty="0" err="1"/>
              <a:t>szisztemikusnak</a:t>
            </a:r>
            <a:r>
              <a:rPr lang="hu-HU" dirty="0"/>
              <a:t> tekintett hatóanyagok hasznosulásával  összefüggő jellegzetességekre kell gondolni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13513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hatásfokozásra alkalmazott </a:t>
            </a:r>
            <a:r>
              <a:rPr lang="hu-HU" dirty="0" err="1"/>
              <a:t>adjuvánsok</a:t>
            </a:r>
            <a:r>
              <a:rPr lang="hu-HU" dirty="0"/>
              <a:t>  4 legfontosabb csoportja:</a:t>
            </a:r>
          </a:p>
          <a:p>
            <a:r>
              <a:rPr lang="hu-HU" dirty="0"/>
              <a:t>Felületakt</a:t>
            </a:r>
            <a:r>
              <a:rPr lang="en-GB" dirty="0"/>
              <a:t>í</a:t>
            </a:r>
            <a:r>
              <a:rPr lang="hu-HU" dirty="0"/>
              <a:t>v</a:t>
            </a:r>
            <a:r>
              <a:rPr lang="en-GB" dirty="0"/>
              <a:t> </a:t>
            </a:r>
            <a:r>
              <a:rPr lang="hu-HU" dirty="0"/>
              <a:t>anyagok (sok komponensű keverékek általában)</a:t>
            </a:r>
          </a:p>
          <a:p>
            <a:r>
              <a:rPr lang="hu-HU" dirty="0"/>
              <a:t>Polimerek</a:t>
            </a:r>
          </a:p>
          <a:p>
            <a:r>
              <a:rPr lang="hu-HU" dirty="0" err="1"/>
              <a:t>Tenzid</a:t>
            </a:r>
            <a:r>
              <a:rPr lang="hu-HU" dirty="0"/>
              <a:t> és polimer keverékei</a:t>
            </a:r>
          </a:p>
          <a:p>
            <a:r>
              <a:rPr lang="hu-HU" dirty="0"/>
              <a:t>Olajok (</a:t>
            </a:r>
            <a:r>
              <a:rPr lang="hu-HU" dirty="0" err="1"/>
              <a:t>nönényi</a:t>
            </a:r>
            <a:r>
              <a:rPr lang="hu-HU" dirty="0"/>
              <a:t> és ásványi eredetű, formulázott apoláros folyadékok)</a:t>
            </a:r>
          </a:p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86734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1) </a:t>
            </a:r>
            <a:r>
              <a:rPr lang="en-GB" dirty="0"/>
              <a:t>b</a:t>
            </a:r>
            <a:r>
              <a:rPr lang="hu-HU" dirty="0" err="1"/>
              <a:t>uilt</a:t>
            </a:r>
            <a:r>
              <a:rPr lang="hu-HU" dirty="0"/>
              <a:t>-in: a hatóanyagot tartalmazó </a:t>
            </a:r>
            <a:r>
              <a:rPr lang="hu-HU" dirty="0" err="1"/>
              <a:t>formuláció</a:t>
            </a:r>
            <a:r>
              <a:rPr lang="hu-HU" dirty="0"/>
              <a:t> tartalmazza</a:t>
            </a:r>
            <a:r>
              <a:rPr lang="en-GB" dirty="0"/>
              <a:t> </a:t>
            </a:r>
            <a:r>
              <a:rPr lang="hu-HU" dirty="0"/>
              <a:t>az </a:t>
            </a:r>
            <a:r>
              <a:rPr lang="hu-HU" dirty="0" err="1"/>
              <a:t>adjuvánst</a:t>
            </a:r>
            <a:endParaRPr lang="hu-HU" dirty="0"/>
          </a:p>
          <a:p>
            <a:r>
              <a:rPr lang="hu-HU" dirty="0"/>
              <a:t>2) tank-mix </a:t>
            </a:r>
            <a:r>
              <a:rPr lang="hu-HU" dirty="0" err="1"/>
              <a:t>adjuváns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87020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6168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Tasztalat</a:t>
            </a:r>
            <a:r>
              <a:rPr lang="hu-HU" dirty="0"/>
              <a:t> szerint  a kijuttatásra kerülő hatóanyagmennyiség  akár jelentős hányada nem jut el a biokémiai </a:t>
            </a:r>
            <a:r>
              <a:rPr lang="hu-HU" dirty="0" err="1"/>
              <a:t>hatáskífejtés</a:t>
            </a:r>
            <a:r>
              <a:rPr lang="hu-HU" dirty="0"/>
              <a:t> pontjához.</a:t>
            </a:r>
          </a:p>
          <a:p>
            <a:r>
              <a:rPr lang="hu-HU" dirty="0"/>
              <a:t>Fontos mindig </a:t>
            </a:r>
            <a:r>
              <a:rPr lang="hu-HU" dirty="0" err="1"/>
              <a:t>szemelőtt</a:t>
            </a:r>
            <a:r>
              <a:rPr lang="hu-HU" dirty="0"/>
              <a:t> tartani, hogy egyenletes (uniform) hatóanyageloszlást kell biztosítani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00381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tenzidek</a:t>
            </a:r>
            <a:r>
              <a:rPr lang="hu-HU" dirty="0"/>
              <a:t> kiemelkedő szerepe  nyilvánvalóan az, hogy a határfelületek tulajdonságaira  illetve az ott bekövetkező folyamatokra  hatnak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7A12A-EB9D-4E5F-B77B-601BCBADE65A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1240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7EC2E6F-5D48-428B-9D39-F6560D07EB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008E0079-1AC7-4820-A3B0-4B1FE958A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F093943-4DE2-4C85-A807-FCA662DBB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2020. 05. 29.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94732A3-408E-4A1A-9014-CC8506E44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B00003D-6837-42B8-8EB5-2DEF86466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53058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9B9659-F44C-4CD2-8FF6-A467FE1B1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F51E367A-5C22-4CE3-B0E9-B4E2DE0F2C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A1104B9-2D03-4EE4-BEF0-9E8FC365A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2020. 05. 29.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E5780D2-313D-4AF6-95C3-D1F7E4F4F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9790B19-FACE-470B-89E7-45219BC8C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49374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35E65C18-B445-4095-BD24-E45139CDE6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CDED2420-AA87-4582-8B0C-805A05B325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08B2EB9-7D8A-4793-8D9A-77C0D6F3D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2020. 05. 29.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5B91189-7069-4C5A-A858-5256CC0EF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98505D5-99B4-4863-A13B-67E576B7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19147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5B5FB79-13AB-407F-9064-6C6F941BF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B354D06-2887-4A45-803C-A32B44895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89AA32B-18B0-455C-A029-424A46593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2020. 05. 29.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FF548EB-3DA1-44A7-9D47-C80223771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B74659E-10DA-41BC-B9F7-6E325D51B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25640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7747EAC-C04C-4507-897F-B52D68F47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82150AD-8B1C-4400-8AD5-C92371195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A2B55B0-6355-4FCE-A424-C389DDD3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2020. 05. 29.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D138329-2BF8-4E00-92A5-D57AAACAE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26059B1-7945-4DE8-9AE5-B97701437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61112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80FE0FF-E400-49F2-B419-15B51B37D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67A27AB-9E1B-4C02-A47A-F5DD02BB6E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D7403756-00B7-4396-A411-CA8F6202C1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87E65ED-9A32-40D0-AF92-EAE7269D4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2020. 05. 29.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F51A564-724F-4C50-ADB7-447BADE5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768984C-2D1E-44D3-89D9-8A77F14DC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87408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6C250A2-0B03-4880-B4D7-C54DDD191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E91416D-4089-4D25-974F-7A937B0B9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30C948A-94AE-4DF0-9016-FEEA94CD85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0CB4E7ED-F08B-453F-B63A-E62B2CBEF8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F972A410-553E-40A9-8873-54C01DAC18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AD0EB240-C650-4ECB-9BCD-3CDFB4D19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2020. 05. 29.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EF2EAAB8-7252-4894-8439-6EEBBBE3F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7D2CEF99-7C11-4DCE-996B-CEA65AB4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2528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889810D-025D-4747-99C0-15804AB1C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19A1A969-492B-4221-953A-FE257C308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2020. 05. 29.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48E294C6-3DC7-4D41-A099-5E8650C10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030549EE-6B7C-4589-A6BC-924E77A3E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71778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CD52169A-22DC-48DC-B82C-3719B3EE4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2020. 05. 29.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A99443D8-CE5B-45CC-AEE2-C610690DE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1ABD4CF-0C54-4CA4-8F4A-E96295475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47103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08C8DCB-BDB3-459B-B8C3-EFF48BBF0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4C969AD-79E3-4B32-A0EE-877E0D8BB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61748E21-AE2C-4044-8993-2B03BB826F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97AB43D-7922-47E1-B245-E7E346539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2020. 05. 29.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B66B47F-186D-4DD5-A460-18EE84703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A0B138F-A102-4260-8845-2C0A34A98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31086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4EEBC0-0443-4895-829F-5C3556EF1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F32F3823-CD6E-49C8-AB8C-567AAB664F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29C8DCB8-3065-4359-B742-6A83D19CA9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CFDCF12-4EF2-42D6-952F-588D644B6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6D7F-0F4E-40CF-AAE2-912B1BF231C8}" type="datetimeFigureOut">
              <a:rPr lang="hu-HU" smtClean="0"/>
              <a:t>2020. 05. 29.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887194A-B725-4F89-AC2B-C2139D25C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13A837D-7A79-4907-87FF-22DF51145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40440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D97A434E-EFE3-480B-905E-7DA4C23A4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BCFA781-4BB4-4E07-8020-C1C26DB6F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998EECA-73EB-412F-83A1-6FBE423670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66D7F-0F4E-40CF-AAE2-912B1BF231C8}" type="datetimeFigureOut">
              <a:rPr lang="hu-HU" smtClean="0"/>
              <a:t>2020. 05. 29.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5CDB085-93EB-4BF6-AEB5-DCE93345DE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A12773A-12D3-42CE-AE96-DA653264D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81D14-6580-4D79-8854-6B355E1300F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28100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36.xml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slide" Target="slide3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slide" Target="slide19.xml"/><Relationship Id="rId5" Type="http://schemas.openxmlformats.org/officeDocument/2006/relationships/image" Target="../media/image4.png"/><Relationship Id="rId15" Type="http://schemas.openxmlformats.org/officeDocument/2006/relationships/slide" Target="slide52.xml"/><Relationship Id="rId10" Type="http://schemas.openxmlformats.org/officeDocument/2006/relationships/slide" Target="slide3.xml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slide" Target="slide4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mmons.wikimedia.org/w/index.php?title=File%3AMarangoni_effect_experimental_demonstration.ogv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9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unflower">
            <a:extLst>
              <a:ext uri="{FF2B5EF4-FFF2-40B4-BE49-F238E27FC236}">
                <a16:creationId xmlns:a16="http://schemas.microsoft.com/office/drawing/2014/main" id="{3E336861-2480-4107-A234-624EE3CA96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E9F1043E-4AD6-4B0C-93D4-B3D7B006C6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hu-HU">
                <a:solidFill>
                  <a:srgbClr val="FFFFFF"/>
                </a:solidFill>
              </a:rPr>
              <a:t>hatásfokozó adjuvánsok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5AE4643-9761-4C14-AA03-0B1DEF46C7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dr. Bohus Péter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501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u-HU" sz="4400"/>
              <a:t>tenzid molekulák orientált elhelyezkedése a határfelületen</a:t>
            </a:r>
            <a:endParaRPr lang="hu-HU" sz="4400" dirty="0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F08D0C87-F4CF-4E18-A991-759CDE2AAAF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 tenzid molekulák orientáltan helyezkednek el a határfelületen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 tenzid molekula hidrofób része a hidrofób fázis felé orientálódik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az orientált felhalmozódás eredménye a felületi, illetve határfelületi feszültség csökkenése</a:t>
            </a:r>
          </a:p>
        </p:txBody>
      </p:sp>
    </p:spTree>
    <p:extLst>
      <p:ext uri="{BB962C8B-B14F-4D97-AF65-F5344CB8AC3E}">
        <p14:creationId xmlns:p14="http://schemas.microsoft.com/office/powerpoint/2010/main" val="2955933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u-HU" sz="4400"/>
              <a:t>két</a:t>
            </a:r>
            <a:r>
              <a:rPr lang="en-GB" sz="4400"/>
              <a:t> </a:t>
            </a:r>
            <a:r>
              <a:rPr lang="hu-HU" sz="4400"/>
              <a:t>féle határfelület: víz</a:t>
            </a:r>
            <a:r>
              <a:rPr lang="en-GB" sz="4400"/>
              <a:t>-</a:t>
            </a:r>
            <a:r>
              <a:rPr lang="hu-HU" sz="4400"/>
              <a:t>levegő, víz</a:t>
            </a:r>
            <a:r>
              <a:rPr lang="en-GB" sz="4400"/>
              <a:t>-</a:t>
            </a:r>
            <a:r>
              <a:rPr lang="hu-HU" sz="4400"/>
              <a:t>olaj</a:t>
            </a:r>
            <a:endParaRPr lang="hu-HU" sz="4400" dirty="0"/>
          </a:p>
        </p:txBody>
      </p:sp>
      <p:pic>
        <p:nvPicPr>
          <p:cNvPr id="6" name="Tartalom helye 3">
            <a:extLst>
              <a:ext uri="{FF2B5EF4-FFF2-40B4-BE49-F238E27FC236}">
                <a16:creationId xmlns:a16="http://schemas.microsoft.com/office/drawing/2014/main" id="{B8C9A5B3-8CC0-492E-92F7-616607CD7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030" y="1690688"/>
            <a:ext cx="75439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10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u-HU" sz="4400"/>
              <a:t>tenzid</a:t>
            </a:r>
            <a:r>
              <a:rPr lang="en-GB" sz="4400"/>
              <a:t>-</a:t>
            </a:r>
            <a:r>
              <a:rPr lang="hu-HU" sz="4400"/>
              <a:t>koncentráció függvényében </a:t>
            </a:r>
            <a:br>
              <a:rPr lang="en-GB" sz="4400"/>
            </a:br>
            <a:r>
              <a:rPr lang="hu-HU" sz="4400"/>
              <a:t>változik a  feszültség</a:t>
            </a:r>
            <a:endParaRPr lang="hu-HU" sz="4400" dirty="0"/>
          </a:p>
        </p:txBody>
      </p:sp>
      <p:pic>
        <p:nvPicPr>
          <p:cNvPr id="8" name="Tartalom helye 3">
            <a:extLst>
              <a:ext uri="{FF2B5EF4-FFF2-40B4-BE49-F238E27FC236}">
                <a16:creationId xmlns:a16="http://schemas.microsoft.com/office/drawing/2014/main" id="{09EA1F2E-6F8F-42BD-BCC8-D6B1511E5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787" y="2555081"/>
            <a:ext cx="64484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854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/>
              <a:t>m</a:t>
            </a:r>
            <a:r>
              <a:rPr lang="hu-HU" sz="4400"/>
              <a:t>icella képződés és micella-alak</a:t>
            </a:r>
            <a:endParaRPr lang="hu-HU" sz="4400" dirty="0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F08D0C87-F4CF-4E18-A991-759CDE2AAAF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dirty="0"/>
              <a:t>a CMC </a:t>
            </a:r>
            <a:r>
              <a:rPr lang="en-GB" sz="2800" dirty="0" err="1"/>
              <a:t>felett</a:t>
            </a:r>
            <a:r>
              <a:rPr lang="en-GB" sz="2800" dirty="0"/>
              <a:t> </a:t>
            </a:r>
            <a:r>
              <a:rPr lang="en-GB" sz="2800" dirty="0" err="1"/>
              <a:t>micellák</a:t>
            </a:r>
            <a:r>
              <a:rPr lang="en-GB" sz="2800" dirty="0"/>
              <a:t> </a:t>
            </a:r>
            <a:r>
              <a:rPr lang="en-GB" sz="2800" dirty="0" err="1"/>
              <a:t>képződnek</a:t>
            </a:r>
            <a:r>
              <a:rPr lang="en-GB" sz="2800" dirty="0"/>
              <a:t>, </a:t>
            </a:r>
            <a:r>
              <a:rPr lang="en-GB" sz="2800" dirty="0" err="1"/>
              <a:t>amelyek</a:t>
            </a:r>
            <a:r>
              <a:rPr lang="en-GB" sz="2800" dirty="0"/>
              <a:t> </a:t>
            </a:r>
            <a:r>
              <a:rPr lang="en-GB" sz="2800" dirty="0" err="1"/>
              <a:t>alacsony</a:t>
            </a:r>
            <a:r>
              <a:rPr lang="en-GB" sz="2800" dirty="0"/>
              <a:t> </a:t>
            </a:r>
            <a:r>
              <a:rPr lang="en-GB" sz="2800" dirty="0" err="1"/>
              <a:t>koncentráció</a:t>
            </a:r>
            <a:r>
              <a:rPr lang="en-GB" sz="2800" dirty="0"/>
              <a:t> </a:t>
            </a:r>
            <a:r>
              <a:rPr lang="en-GB" sz="2800" dirty="0" err="1"/>
              <a:t>esetén</a:t>
            </a:r>
            <a:r>
              <a:rPr lang="en-GB" sz="2800" dirty="0"/>
              <a:t> </a:t>
            </a:r>
            <a:r>
              <a:rPr lang="en-GB" sz="2800" dirty="0" err="1"/>
              <a:t>alapvetően</a:t>
            </a:r>
            <a:r>
              <a:rPr lang="en-GB" sz="2800" dirty="0"/>
              <a:t> </a:t>
            </a:r>
            <a:r>
              <a:rPr lang="en-GB" sz="2800" dirty="0" err="1"/>
              <a:t>gömbalakúak</a:t>
            </a:r>
            <a:endParaRPr lang="en-GB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dirty="0" err="1"/>
              <a:t>az</a:t>
            </a:r>
            <a:r>
              <a:rPr lang="en-GB" sz="2800" dirty="0"/>
              <a:t> </a:t>
            </a:r>
            <a:r>
              <a:rPr lang="en-GB" sz="2800" dirty="0" err="1"/>
              <a:t>aggregációs</a:t>
            </a:r>
            <a:r>
              <a:rPr lang="en-GB" sz="2800" dirty="0"/>
              <a:t> </a:t>
            </a:r>
            <a:r>
              <a:rPr lang="en-GB" sz="2800" dirty="0" err="1"/>
              <a:t>szám</a:t>
            </a:r>
            <a:r>
              <a:rPr lang="en-GB" sz="2800" dirty="0"/>
              <a:t> </a:t>
            </a:r>
            <a:r>
              <a:rPr lang="en-GB" sz="2800" dirty="0" err="1"/>
              <a:t>alacsony</a:t>
            </a:r>
            <a:r>
              <a:rPr lang="en-GB" sz="2800" dirty="0"/>
              <a:t> </a:t>
            </a:r>
            <a:r>
              <a:rPr lang="en-GB" sz="2800" dirty="0" err="1"/>
              <a:t>koncentráció</a:t>
            </a:r>
            <a:r>
              <a:rPr lang="en-GB" sz="2800" dirty="0"/>
              <a:t> </a:t>
            </a:r>
            <a:r>
              <a:rPr lang="en-GB" sz="2800" dirty="0" err="1"/>
              <a:t>esetén</a:t>
            </a:r>
            <a:r>
              <a:rPr lang="en-GB" sz="2800" dirty="0"/>
              <a:t> 50-100 </a:t>
            </a:r>
            <a:r>
              <a:rPr lang="en-GB" sz="2800" dirty="0" err="1"/>
              <a:t>monomert</a:t>
            </a:r>
            <a:r>
              <a:rPr lang="en-GB" sz="2800" dirty="0"/>
              <a:t> </a:t>
            </a:r>
            <a:r>
              <a:rPr lang="en-GB" sz="2800" dirty="0" err="1"/>
              <a:t>jelent</a:t>
            </a:r>
            <a:endParaRPr lang="en-GB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dirty="0"/>
              <a:t>a </a:t>
            </a:r>
            <a:r>
              <a:rPr lang="en-GB" sz="2800" dirty="0" err="1"/>
              <a:t>micellaképződés</a:t>
            </a:r>
            <a:r>
              <a:rPr lang="en-GB" sz="2800" dirty="0"/>
              <a:t> </a:t>
            </a:r>
            <a:r>
              <a:rPr lang="en-GB" sz="2800" dirty="0" err="1"/>
              <a:t>dinamikus</a:t>
            </a:r>
            <a:endParaRPr lang="en-GB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dirty="0"/>
              <a:t>a </a:t>
            </a:r>
            <a:r>
              <a:rPr lang="en-GB" sz="2800" dirty="0" err="1"/>
              <a:t>körülményektől</a:t>
            </a:r>
            <a:r>
              <a:rPr lang="en-GB" sz="2800" dirty="0"/>
              <a:t> </a:t>
            </a:r>
            <a:r>
              <a:rPr lang="en-GB" sz="2800" dirty="0" err="1"/>
              <a:t>függően</a:t>
            </a:r>
            <a:r>
              <a:rPr lang="en-GB" sz="2800" dirty="0"/>
              <a:t> (</a:t>
            </a:r>
            <a:r>
              <a:rPr lang="en-GB" sz="2800" dirty="0" err="1"/>
              <a:t>hőmérséklet</a:t>
            </a:r>
            <a:r>
              <a:rPr lang="en-GB" sz="2800" dirty="0"/>
              <a:t>, </a:t>
            </a:r>
            <a:r>
              <a:rPr lang="en-GB" sz="2800" dirty="0" err="1"/>
              <a:t>só</a:t>
            </a:r>
            <a:r>
              <a:rPr lang="en-GB" sz="2800" dirty="0"/>
              <a:t> </a:t>
            </a:r>
            <a:r>
              <a:rPr lang="en-GB" sz="2800" dirty="0" err="1"/>
              <a:t>koncentráció</a:t>
            </a:r>
            <a:r>
              <a:rPr lang="en-GB" sz="2800" dirty="0"/>
              <a:t>, </a:t>
            </a:r>
            <a:r>
              <a:rPr lang="en-GB" sz="2800" dirty="0" err="1"/>
              <a:t>tenzid</a:t>
            </a:r>
            <a:r>
              <a:rPr lang="en-GB" sz="2800" dirty="0"/>
              <a:t> </a:t>
            </a:r>
            <a:r>
              <a:rPr lang="en-GB" sz="2800" dirty="0" err="1"/>
              <a:t>szerkezeti</a:t>
            </a:r>
            <a:r>
              <a:rPr lang="en-GB" sz="2800" dirty="0"/>
              <a:t> </a:t>
            </a:r>
            <a:r>
              <a:rPr lang="en-GB" sz="2800" dirty="0" err="1"/>
              <a:t>felépítése</a:t>
            </a:r>
            <a:r>
              <a:rPr lang="en-GB" sz="2800" dirty="0"/>
              <a:t>) </a:t>
            </a:r>
            <a:r>
              <a:rPr lang="en-GB" sz="2800" dirty="0" err="1"/>
              <a:t>más</a:t>
            </a:r>
            <a:r>
              <a:rPr lang="en-GB" sz="2800" dirty="0"/>
              <a:t> </a:t>
            </a:r>
            <a:r>
              <a:rPr lang="en-GB" sz="2800" dirty="0" err="1"/>
              <a:t>alakú</a:t>
            </a:r>
            <a:r>
              <a:rPr lang="en-GB" sz="2800" dirty="0"/>
              <a:t> </a:t>
            </a:r>
            <a:r>
              <a:rPr lang="en-GB" sz="2800" dirty="0" err="1"/>
              <a:t>micellák</a:t>
            </a:r>
            <a:r>
              <a:rPr lang="en-GB" sz="2800" dirty="0"/>
              <a:t> is </a:t>
            </a:r>
            <a:r>
              <a:rPr lang="en-GB" sz="2800" dirty="0" err="1"/>
              <a:t>lét</a:t>
            </a:r>
            <a:r>
              <a:rPr lang="hu-HU" sz="2800" dirty="0"/>
              <a:t>r</a:t>
            </a:r>
            <a:r>
              <a:rPr lang="en-GB" sz="2800" dirty="0" err="1"/>
              <a:t>ejönnek</a:t>
            </a:r>
            <a:r>
              <a:rPr lang="en-GB" sz="2800" dirty="0"/>
              <a:t> a </a:t>
            </a:r>
            <a:r>
              <a:rPr lang="en-GB" sz="2800" dirty="0" err="1"/>
              <a:t>tenzidkoncetráció</a:t>
            </a:r>
            <a:r>
              <a:rPr lang="en-GB" sz="2800" dirty="0"/>
              <a:t> </a:t>
            </a:r>
            <a:r>
              <a:rPr lang="en-GB" sz="2800" dirty="0" err="1"/>
              <a:t>függvényében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669957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u-HU" sz="4400"/>
              <a:t>micella alakok</a:t>
            </a:r>
            <a:endParaRPr lang="hu-HU" sz="4400" dirty="0"/>
          </a:p>
        </p:txBody>
      </p:sp>
      <p:pic>
        <p:nvPicPr>
          <p:cNvPr id="6" name="Tartalom helye 3">
            <a:extLst>
              <a:ext uri="{FF2B5EF4-FFF2-40B4-BE49-F238E27FC236}">
                <a16:creationId xmlns:a16="http://schemas.microsoft.com/office/drawing/2014/main" id="{0EE834CF-0E0E-456A-8914-ACE31BC8A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362" y="2055812"/>
            <a:ext cx="562927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042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u-HU" sz="4400"/>
              <a:t>micellák mérete és alakja</a:t>
            </a:r>
            <a:endParaRPr lang="hu-HU" sz="4400" dirty="0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F08D0C87-F4CF-4E18-A991-759CDE2AAAF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667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dirty="0" err="1"/>
              <a:t>gömb</a:t>
            </a:r>
            <a:r>
              <a:rPr lang="en-GB" sz="2800" dirty="0"/>
              <a:t> </a:t>
            </a:r>
            <a:r>
              <a:rPr lang="en-GB" sz="2800" dirty="0" err="1"/>
              <a:t>alakú</a:t>
            </a:r>
            <a:r>
              <a:rPr lang="en-GB" sz="2800" dirty="0"/>
              <a:t> </a:t>
            </a:r>
            <a:r>
              <a:rPr lang="en-GB" sz="2800" dirty="0" err="1"/>
              <a:t>micellák</a:t>
            </a:r>
            <a:r>
              <a:rPr lang="en-GB" sz="2800" dirty="0"/>
              <a:t> 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 dirty="0" err="1"/>
              <a:t>ionos</a:t>
            </a:r>
            <a:r>
              <a:rPr lang="en-GB" sz="2400" dirty="0"/>
              <a:t> </a:t>
            </a:r>
            <a:r>
              <a:rPr lang="en-GB" sz="2400" dirty="0" err="1"/>
              <a:t>tenzidek</a:t>
            </a:r>
            <a:r>
              <a:rPr lang="en-GB" sz="2400" dirty="0"/>
              <a:t> </a:t>
            </a:r>
            <a:r>
              <a:rPr lang="en-GB" sz="2400" dirty="0" err="1"/>
              <a:t>esetén</a:t>
            </a:r>
            <a:r>
              <a:rPr lang="en-GB" sz="2400" dirty="0"/>
              <a:t> a </a:t>
            </a:r>
            <a:r>
              <a:rPr lang="en-GB" sz="2400" dirty="0" err="1"/>
              <a:t>micella</a:t>
            </a:r>
            <a:r>
              <a:rPr lang="en-GB" sz="2400" dirty="0"/>
              <a:t>  </a:t>
            </a:r>
            <a:r>
              <a:rPr lang="en-GB" sz="2400" dirty="0" err="1"/>
              <a:t>sugara</a:t>
            </a:r>
            <a:r>
              <a:rPr lang="en-GB" sz="2400" dirty="0"/>
              <a:t> </a:t>
            </a:r>
            <a:r>
              <a:rPr lang="en-GB" sz="2400" dirty="0" err="1"/>
              <a:t>közel</a:t>
            </a:r>
            <a:r>
              <a:rPr lang="en-GB" sz="2400" dirty="0"/>
              <a:t> </a:t>
            </a:r>
            <a:r>
              <a:rPr lang="en-GB" sz="2400" dirty="0" err="1"/>
              <a:t>egyenlő</a:t>
            </a:r>
            <a:r>
              <a:rPr lang="en-GB" sz="2400" dirty="0"/>
              <a:t> a monomer </a:t>
            </a:r>
            <a:r>
              <a:rPr lang="en-GB" sz="2400" dirty="0" err="1"/>
              <a:t>alkil-láncának</a:t>
            </a:r>
            <a:r>
              <a:rPr lang="en-GB" sz="2400" dirty="0"/>
              <a:t> </a:t>
            </a:r>
            <a:r>
              <a:rPr lang="en-GB" sz="2400" dirty="0" err="1"/>
              <a:t>hosszúságával</a:t>
            </a:r>
            <a:r>
              <a:rPr lang="en-GB" sz="2400" dirty="0"/>
              <a:t> (small head groups </a:t>
            </a:r>
            <a:r>
              <a:rPr lang="en-GB" sz="2400" dirty="0" err="1"/>
              <a:t>jelentéktelen</a:t>
            </a:r>
            <a:r>
              <a:rPr lang="en-GB" sz="2400" dirty="0"/>
              <a:t>)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 dirty="0" err="1"/>
              <a:t>nem-ionos</a:t>
            </a:r>
            <a:r>
              <a:rPr lang="en-GB" sz="2400" dirty="0"/>
              <a:t> </a:t>
            </a:r>
            <a:r>
              <a:rPr lang="en-GB" sz="2400" dirty="0" err="1"/>
              <a:t>etoxilátumok</a:t>
            </a:r>
            <a:r>
              <a:rPr lang="en-GB" sz="2400" dirty="0"/>
              <a:t> </a:t>
            </a:r>
            <a:r>
              <a:rPr lang="en-GB" sz="2400" dirty="0" err="1"/>
              <a:t>esetében</a:t>
            </a:r>
            <a:r>
              <a:rPr lang="en-GB" sz="2400" dirty="0"/>
              <a:t> a </a:t>
            </a:r>
            <a:r>
              <a:rPr lang="en-GB" sz="2400" dirty="0" err="1"/>
              <a:t>micella</a:t>
            </a:r>
            <a:r>
              <a:rPr lang="en-GB" sz="2400" dirty="0"/>
              <a:t> </a:t>
            </a:r>
            <a:r>
              <a:rPr lang="en-GB" sz="2400" dirty="0" err="1"/>
              <a:t>sugarat</a:t>
            </a:r>
            <a:r>
              <a:rPr lang="en-GB" sz="2400" dirty="0"/>
              <a:t> </a:t>
            </a:r>
            <a:r>
              <a:rPr lang="en-GB" sz="2400" dirty="0" err="1"/>
              <a:t>meghatározza</a:t>
            </a:r>
            <a:r>
              <a:rPr lang="en-GB" sz="2400" dirty="0"/>
              <a:t> </a:t>
            </a:r>
            <a:r>
              <a:rPr lang="en-GB" sz="2400" dirty="0" err="1"/>
              <a:t>az</a:t>
            </a:r>
            <a:r>
              <a:rPr lang="en-GB" sz="2400" dirty="0"/>
              <a:t> </a:t>
            </a:r>
            <a:r>
              <a:rPr lang="en-GB" sz="2400" dirty="0" err="1"/>
              <a:t>alkillánc</a:t>
            </a:r>
            <a:r>
              <a:rPr lang="en-GB" sz="2400" dirty="0"/>
              <a:t> </a:t>
            </a:r>
            <a:r>
              <a:rPr lang="en-GB" sz="2400" dirty="0" err="1"/>
              <a:t>hossza</a:t>
            </a:r>
            <a:r>
              <a:rPr lang="en-GB" sz="2400" dirty="0"/>
              <a:t> </a:t>
            </a:r>
            <a:r>
              <a:rPr lang="en-GB" sz="2400" dirty="0" err="1"/>
              <a:t>és</a:t>
            </a:r>
            <a:r>
              <a:rPr lang="en-GB" sz="2400" dirty="0"/>
              <a:t> </a:t>
            </a:r>
            <a:r>
              <a:rPr lang="en-GB" sz="2400" dirty="0" err="1"/>
              <a:t>az</a:t>
            </a:r>
            <a:r>
              <a:rPr lang="en-GB" sz="2400" dirty="0"/>
              <a:t> </a:t>
            </a:r>
            <a:r>
              <a:rPr lang="en-GB" sz="2400" dirty="0" err="1"/>
              <a:t>etoxilálási</a:t>
            </a:r>
            <a:r>
              <a:rPr lang="en-GB" sz="2400" dirty="0"/>
              <a:t> </a:t>
            </a:r>
            <a:r>
              <a:rPr lang="en-GB" sz="2400" dirty="0" err="1"/>
              <a:t>fok</a:t>
            </a:r>
            <a:endParaRPr lang="en-GB" sz="2400" dirty="0"/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 dirty="0" err="1"/>
              <a:t>az</a:t>
            </a:r>
            <a:r>
              <a:rPr lang="en-GB" sz="2400" dirty="0"/>
              <a:t> </a:t>
            </a:r>
            <a:r>
              <a:rPr lang="en-GB" sz="2400" dirty="0" err="1"/>
              <a:t>aggregációs</a:t>
            </a:r>
            <a:r>
              <a:rPr lang="en-GB" sz="2400" dirty="0"/>
              <a:t> </a:t>
            </a:r>
            <a:r>
              <a:rPr lang="en-GB" sz="2400" dirty="0" err="1"/>
              <a:t>szám</a:t>
            </a:r>
            <a:r>
              <a:rPr lang="en-GB" sz="2400" dirty="0"/>
              <a:t> </a:t>
            </a:r>
            <a:r>
              <a:rPr lang="en-GB" sz="2400" dirty="0" err="1"/>
              <a:t>általában</a:t>
            </a:r>
            <a:r>
              <a:rPr lang="en-GB" sz="2400" dirty="0"/>
              <a:t> 50-100 monomer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 dirty="0" err="1"/>
              <a:t>ionos</a:t>
            </a:r>
            <a:r>
              <a:rPr lang="en-GB" sz="2400" dirty="0"/>
              <a:t> </a:t>
            </a:r>
            <a:r>
              <a:rPr lang="en-GB" sz="2400" dirty="0" err="1"/>
              <a:t>micellák</a:t>
            </a:r>
            <a:r>
              <a:rPr lang="en-GB" sz="2400" dirty="0"/>
              <a:t> </a:t>
            </a:r>
            <a:r>
              <a:rPr lang="en-GB" sz="2400" dirty="0" err="1"/>
              <a:t>esetében</a:t>
            </a:r>
            <a:r>
              <a:rPr lang="en-GB" sz="2400" dirty="0"/>
              <a:t> </a:t>
            </a:r>
            <a:r>
              <a:rPr lang="en-GB" sz="2400" dirty="0" err="1"/>
              <a:t>az</a:t>
            </a:r>
            <a:r>
              <a:rPr lang="en-GB" sz="2400" dirty="0"/>
              <a:t> </a:t>
            </a:r>
            <a:r>
              <a:rPr lang="en-GB" sz="2400" dirty="0" err="1"/>
              <a:t>ellen-ionok</a:t>
            </a:r>
            <a:r>
              <a:rPr lang="en-GB" sz="2400" dirty="0"/>
              <a:t> a </a:t>
            </a:r>
            <a:r>
              <a:rPr lang="en-GB" sz="2400" dirty="0" err="1"/>
              <a:t>micella</a:t>
            </a:r>
            <a:r>
              <a:rPr lang="en-GB" sz="2400" dirty="0"/>
              <a:t> </a:t>
            </a:r>
            <a:r>
              <a:rPr lang="en-GB" sz="2400" dirty="0" err="1"/>
              <a:t>felszinéhez</a:t>
            </a:r>
            <a:r>
              <a:rPr lang="en-GB" sz="2400" dirty="0"/>
              <a:t> </a:t>
            </a:r>
            <a:r>
              <a:rPr lang="en-GB" sz="2400" dirty="0" err="1"/>
              <a:t>kötődnek</a:t>
            </a:r>
            <a:endParaRPr lang="en-GB" sz="2400" dirty="0"/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 dirty="0"/>
              <a:t>a </a:t>
            </a:r>
            <a:r>
              <a:rPr lang="en-GB" sz="2400" dirty="0" err="1"/>
              <a:t>micella</a:t>
            </a:r>
            <a:r>
              <a:rPr lang="en-GB" sz="2400" dirty="0"/>
              <a:t> </a:t>
            </a:r>
            <a:r>
              <a:rPr lang="en-GB" sz="2400" dirty="0" err="1"/>
              <a:t>belseje</a:t>
            </a:r>
            <a:r>
              <a:rPr lang="en-GB" sz="2400" dirty="0"/>
              <a:t> liquid-like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dirty="0"/>
              <a:t>r</a:t>
            </a:r>
            <a:r>
              <a:rPr lang="hu-HU" sz="2800" dirty="0" err="1"/>
              <a:t>úd</a:t>
            </a:r>
            <a:r>
              <a:rPr lang="hu-HU" sz="2800" dirty="0"/>
              <a:t> alakú micellák</a:t>
            </a:r>
            <a:endParaRPr lang="en-GB" sz="2800" dirty="0"/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 dirty="0" err="1"/>
              <a:t>fényszórási</a:t>
            </a:r>
            <a:r>
              <a:rPr lang="en-GB" sz="2400" dirty="0"/>
              <a:t> </a:t>
            </a:r>
            <a:r>
              <a:rPr lang="en-GB" sz="2400" dirty="0" err="1"/>
              <a:t>eredmények</a:t>
            </a:r>
            <a:r>
              <a:rPr lang="en-GB" sz="2400" dirty="0"/>
              <a:t> </a:t>
            </a:r>
            <a:r>
              <a:rPr lang="en-GB" sz="2400" dirty="0" err="1"/>
              <a:t>megmagyarázásához</a:t>
            </a:r>
            <a:r>
              <a:rPr lang="en-GB" sz="2400" dirty="0"/>
              <a:t> </a:t>
            </a:r>
            <a:r>
              <a:rPr lang="en-GB" sz="2400" dirty="0" err="1"/>
              <a:t>nem</a:t>
            </a:r>
            <a:r>
              <a:rPr lang="en-GB" sz="2400" dirty="0"/>
              <a:t> volt </a:t>
            </a:r>
            <a:r>
              <a:rPr lang="en-GB" sz="2400" dirty="0" err="1"/>
              <a:t>elégséges</a:t>
            </a:r>
            <a:r>
              <a:rPr lang="en-GB" sz="2400" dirty="0"/>
              <a:t> a </a:t>
            </a:r>
            <a:r>
              <a:rPr lang="en-GB" sz="2400" dirty="0" err="1"/>
              <a:t>gömb</a:t>
            </a:r>
            <a:r>
              <a:rPr lang="en-GB" sz="2400" dirty="0"/>
              <a:t> </a:t>
            </a:r>
            <a:r>
              <a:rPr lang="en-GB" sz="2400" dirty="0" err="1"/>
              <a:t>micella</a:t>
            </a:r>
            <a:endParaRPr lang="en-GB" sz="2400" dirty="0"/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 dirty="0"/>
              <a:t>a </a:t>
            </a:r>
            <a:r>
              <a:rPr lang="en-GB" sz="2400" dirty="0" err="1"/>
              <a:t>fényszórás</a:t>
            </a:r>
            <a:r>
              <a:rPr lang="en-GB" sz="2400" dirty="0"/>
              <a:t> </a:t>
            </a:r>
            <a:r>
              <a:rPr lang="en-GB" sz="2400" dirty="0" err="1"/>
              <a:t>mértéke</a:t>
            </a:r>
            <a:r>
              <a:rPr lang="en-GB" sz="2400" dirty="0"/>
              <a:t>, </a:t>
            </a:r>
            <a:r>
              <a:rPr lang="en-GB" sz="2400" dirty="0" err="1"/>
              <a:t>jellege</a:t>
            </a:r>
            <a:r>
              <a:rPr lang="en-GB" sz="2400" dirty="0"/>
              <a:t> </a:t>
            </a:r>
            <a:r>
              <a:rPr lang="en-GB" sz="2400" dirty="0" err="1"/>
              <a:t>függ</a:t>
            </a:r>
            <a:r>
              <a:rPr lang="en-GB" sz="2400" dirty="0"/>
              <a:t> a </a:t>
            </a:r>
            <a:r>
              <a:rPr lang="en-GB" sz="2400" dirty="0" err="1"/>
              <a:t>szögtől</a:t>
            </a:r>
            <a:r>
              <a:rPr lang="en-GB" sz="2400" dirty="0"/>
              <a:t>: </a:t>
            </a:r>
            <a:r>
              <a:rPr lang="en-GB" sz="2400" dirty="0" err="1"/>
              <a:t>aszimmetrikus</a:t>
            </a:r>
            <a:r>
              <a:rPr lang="en-GB" sz="2400" dirty="0"/>
              <a:t> </a:t>
            </a:r>
            <a:r>
              <a:rPr lang="en-GB" sz="2400" dirty="0" err="1"/>
              <a:t>alakzattal</a:t>
            </a:r>
            <a:r>
              <a:rPr lang="en-GB" sz="2400" dirty="0"/>
              <a:t> </a:t>
            </a:r>
            <a:r>
              <a:rPr lang="en-GB" sz="2400" dirty="0" err="1"/>
              <a:t>lehetett</a:t>
            </a:r>
            <a:r>
              <a:rPr lang="en-GB" sz="2400" dirty="0"/>
              <a:t> </a:t>
            </a:r>
            <a:r>
              <a:rPr lang="en-GB" sz="2400" dirty="0" err="1"/>
              <a:t>magyarázatot</a:t>
            </a:r>
            <a:r>
              <a:rPr lang="en-GB" sz="2400" dirty="0"/>
              <a:t> </a:t>
            </a:r>
            <a:r>
              <a:rPr lang="en-GB" sz="2400" dirty="0" err="1"/>
              <a:t>adni</a:t>
            </a:r>
            <a:endParaRPr lang="en-GB" sz="24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dirty="0"/>
              <a:t>l</a:t>
            </a:r>
            <a:r>
              <a:rPr lang="hu-HU" sz="2800" dirty="0" err="1"/>
              <a:t>emezes</a:t>
            </a:r>
            <a:r>
              <a:rPr lang="hu-HU" sz="2800" dirty="0"/>
              <a:t> micellák</a:t>
            </a:r>
            <a:endParaRPr lang="en-GB" sz="2800" dirty="0"/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 dirty="0"/>
              <a:t>a mole</a:t>
            </a:r>
            <a:r>
              <a:rPr lang="hu-HU" sz="2400" dirty="0"/>
              <a:t>k</a:t>
            </a:r>
            <a:r>
              <a:rPr lang="en-GB" sz="2400" dirty="0" err="1"/>
              <a:t>ula</a:t>
            </a:r>
            <a:r>
              <a:rPr lang="en-GB" sz="2400" dirty="0"/>
              <a:t> </a:t>
            </a:r>
            <a:r>
              <a:rPr lang="en-GB" sz="2400" dirty="0" err="1"/>
              <a:t>szerkezetétől</a:t>
            </a:r>
            <a:r>
              <a:rPr lang="en-GB" sz="2400" dirty="0"/>
              <a:t> </a:t>
            </a:r>
            <a:r>
              <a:rPr lang="en-GB" sz="2400" dirty="0" err="1"/>
              <a:t>függően</a:t>
            </a:r>
            <a:r>
              <a:rPr lang="en-GB" sz="2400" dirty="0"/>
              <a:t> k</a:t>
            </a:r>
            <a:r>
              <a:rPr lang="hu-HU" sz="2400" dirty="0" err="1"/>
              <a:t>ia</a:t>
            </a:r>
            <a:r>
              <a:rPr lang="en-GB" sz="2400" dirty="0" err="1"/>
              <a:t>lakulhatnak</a:t>
            </a:r>
            <a:r>
              <a:rPr lang="en-GB" sz="2400" dirty="0"/>
              <a:t> </a:t>
            </a:r>
            <a:r>
              <a:rPr lang="en-GB" sz="2400" dirty="0" err="1"/>
              <a:t>lemezes</a:t>
            </a:r>
            <a:r>
              <a:rPr lang="en-GB" sz="2400" dirty="0"/>
              <a:t> (lamellar) </a:t>
            </a:r>
            <a:r>
              <a:rPr lang="en-GB" sz="2400" dirty="0" err="1"/>
              <a:t>szerkezetek</a:t>
            </a:r>
            <a:r>
              <a:rPr lang="en-GB" sz="2400" dirty="0"/>
              <a:t>: bilayer-</a:t>
            </a:r>
            <a:r>
              <a:rPr lang="en-GB" sz="2400" dirty="0" err="1"/>
              <a:t>ek</a:t>
            </a:r>
            <a:r>
              <a:rPr lang="en-GB" sz="2400" dirty="0"/>
              <a:t>, sheets-</a:t>
            </a:r>
            <a:r>
              <a:rPr lang="en-GB" sz="2400" dirty="0" err="1"/>
              <a:t>ek</a:t>
            </a:r>
            <a:endParaRPr lang="en-GB" sz="2400" dirty="0"/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 dirty="0" err="1"/>
              <a:t>röntgenezéssel</a:t>
            </a:r>
            <a:r>
              <a:rPr lang="en-GB" sz="2400" dirty="0"/>
              <a:t> </a:t>
            </a:r>
            <a:r>
              <a:rPr lang="en-GB" sz="2400" dirty="0" err="1"/>
              <a:t>megmérték</a:t>
            </a:r>
            <a:r>
              <a:rPr lang="en-GB" sz="2400" dirty="0"/>
              <a:t> a </a:t>
            </a:r>
            <a:r>
              <a:rPr lang="en-GB" sz="2400" dirty="0" err="1"/>
              <a:t>lamelláris</a:t>
            </a:r>
            <a:r>
              <a:rPr lang="en-GB" sz="2400" dirty="0"/>
              <a:t> </a:t>
            </a:r>
            <a:r>
              <a:rPr lang="en-GB" sz="2400" dirty="0" err="1"/>
              <a:t>szerkezetek</a:t>
            </a:r>
            <a:r>
              <a:rPr lang="en-GB" sz="2400" dirty="0"/>
              <a:t> </a:t>
            </a:r>
            <a:r>
              <a:rPr lang="en-GB" sz="2400" dirty="0" err="1"/>
              <a:t>dimenzióit</a:t>
            </a:r>
            <a:endParaRPr lang="en-GB" sz="2400" dirty="0"/>
          </a:p>
          <a:p>
            <a:pPr marL="914400" lvl="1" indent="-457200" algn="l">
              <a:buFont typeface="Arial" panose="020B0604020202020204" pitchFamily="34" charset="0"/>
              <a:buChar char="•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78549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/>
              <a:t>CMC</a:t>
            </a:r>
            <a:r>
              <a:rPr lang="hu-HU" sz="4400"/>
              <a:t> függése a tenzid szerkezettől</a:t>
            </a:r>
            <a:endParaRPr lang="hu-HU" sz="4400" dirty="0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F08D0C87-F4CF-4E18-A991-759CDE2AAAF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azonos alkilláncok esetén a nem-ionos CMC-je mintegy 2 nagyságrenddel kisebb, mint az ionosé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alkillánc hosszabbodásával csökken a CMC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azonos alkilláncú etoxilátumok esetében EO tartalom növelése növeli a CMC-t</a:t>
            </a:r>
          </a:p>
        </p:txBody>
      </p:sp>
    </p:spTree>
    <p:extLst>
      <p:ext uri="{BB962C8B-B14F-4D97-AF65-F5344CB8AC3E}">
        <p14:creationId xmlns:p14="http://schemas.microsoft.com/office/powerpoint/2010/main" val="3410472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u-HU" sz="4400"/>
              <a:t>szokatlan tulajdonságok</a:t>
            </a:r>
            <a:endParaRPr lang="hu-HU" sz="4400" dirty="0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F08D0C87-F4CF-4E18-A991-759CDE2AAAF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/>
              <a:t>a micellák jelenléte következtében a tenzid oldatok szokatlan tulajdonságokat mutatnak CMC felett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konstans ozmotikus nyomás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közel állandó felületi feszültség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moláris vezetőképesség csökken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zavarosság gyorsan növekszik</a:t>
            </a:r>
          </a:p>
        </p:txBody>
      </p:sp>
    </p:spTree>
    <p:extLst>
      <p:ext uri="{BB962C8B-B14F-4D97-AF65-F5344CB8AC3E}">
        <p14:creationId xmlns:p14="http://schemas.microsoft.com/office/powerpoint/2010/main" val="2322927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8" name="Tartalom helye 3">
            <a:extLst>
              <a:ext uri="{FF2B5EF4-FFF2-40B4-BE49-F238E27FC236}">
                <a16:creationId xmlns:a16="http://schemas.microsoft.com/office/drawing/2014/main" id="{8283C038-70C5-4738-985E-6BB173F22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234" y="1690689"/>
            <a:ext cx="8799966" cy="4802186"/>
          </a:xfrm>
          <a:prstGeom prst="rect">
            <a:avLst/>
          </a:prstGeom>
        </p:spPr>
      </p:pic>
      <p:sp>
        <p:nvSpPr>
          <p:cNvPr id="9" name="Cím 1">
            <a:extLst>
              <a:ext uri="{FF2B5EF4-FFF2-40B4-BE49-F238E27FC236}">
                <a16:creationId xmlns:a16="http://schemas.microsoft.com/office/drawing/2014/main" id="{7B6FA486-04F5-4B85-8721-4C260CF1E55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/>
              <a:t>n</a:t>
            </a:r>
            <a:r>
              <a:rPr lang="hu-HU" sz="4400"/>
              <a:t>éhány tenzid </a:t>
            </a:r>
            <a:r>
              <a:rPr lang="en-GB" sz="4400"/>
              <a:t>CMC-je</a:t>
            </a:r>
            <a:endParaRPr lang="hu-HU" sz="4400" dirty="0"/>
          </a:p>
        </p:txBody>
      </p:sp>
    </p:spTree>
    <p:extLst>
      <p:ext uri="{BB962C8B-B14F-4D97-AF65-F5344CB8AC3E}">
        <p14:creationId xmlns:p14="http://schemas.microsoft.com/office/powerpoint/2010/main" val="559306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C00DE4-50A1-4A13-A049-349293058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dinamika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311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iger peering through dense forest">
            <a:extLst>
              <a:ext uri="{FF2B5EF4-FFF2-40B4-BE49-F238E27FC236}">
                <a16:creationId xmlns:a16="http://schemas.microsoft.com/office/drawing/2014/main" id="{3E336861-2480-4107-A234-624EE3CA96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C94170D1-4739-4431-A9A5-3AD7091311C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/>
              <a:t>hatásfokozó adjuvánsok</a:t>
            </a:r>
            <a:endParaRPr lang="hu-HU" sz="4800"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22" name="Summary Zoom 21">
                <a:extLst>
                  <a:ext uri="{FF2B5EF4-FFF2-40B4-BE49-F238E27FC236}">
                    <a16:creationId xmlns:a16="http://schemas.microsoft.com/office/drawing/2014/main" id="{1E011605-3BA5-487A-BAFC-4D5E020222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1168786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5A3B203A-878F-4E2C-ACFA-ABF14BA14B0F}">
                    <psuz:zmPr id="{9CB22C59-32FB-44AF-A458-B7CDA8F87DE7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479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4442C10-4974-4EFF-B550-C54433F27F62}">
                    <psuz:zmPr id="{02327AE6-6A14-4507-9359-D8DFE5CA7228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80460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2C87451-ED3F-4A5F-9E2F-714253B08957}">
                    <psuz:zmPr id="{7E72D19F-0C21-48D6-B21B-A38B01C82CD8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53441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1A9C359-E05D-4E23-99DB-1A0E757D3DF6}">
                    <psuz:zmPr id="{96DDF2EC-45D5-4C02-9313-7984082142F0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479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264A050-7501-44C6-B339-B2F45C8018BE}">
                    <psuz:zmPr id="{92DFEFD9-C832-42F9-BCC3-EA1F403C96E0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80460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F23ED25-C0F5-48E7-A693-74F6B9140F28}">
                    <psuz:zmPr id="{2DD43DC5-4590-4832-80DF-2AB0B41E9BB7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53441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22" name="Summary Zoom 21">
                <a:extLst>
                  <a:ext uri="{FF2B5EF4-FFF2-40B4-BE49-F238E27FC236}">
                    <a16:creationId xmlns:a16="http://schemas.microsoft.com/office/drawing/2014/main" id="{1E011605-3BA5-487A-BAFC-4D5E0202227C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  <p:pic>
              <p:nvPicPr>
                <p:cNvPr id="2" name="Picture 2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45679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Picture 3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18660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791641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45679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18660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791641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3083419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FEF7CC53-FE01-4BEB-B447-CE5B7A1ED0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GB" sz="4400"/>
              <a:t>t</a:t>
            </a:r>
            <a:r>
              <a:rPr lang="hu-HU" sz="4400"/>
              <a:t>enzid adszorpció sebessége, mértéke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EAF7587C-B251-45DD-A2F8-77928E0B5B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algn="l"/>
            <a:r>
              <a:rPr lang="hu-HU" sz="2800" dirty="0"/>
              <a:t>FICK első törvénye alapján</a:t>
            </a:r>
            <a:endParaRPr lang="en-GB" sz="2800" dirty="0"/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l-GR" dirty="0"/>
              <a:t>Γ</a:t>
            </a:r>
            <a:r>
              <a:rPr lang="en-GB" dirty="0"/>
              <a:t>:</a:t>
            </a:r>
            <a:r>
              <a:rPr lang="hu-HU" dirty="0"/>
              <a:t> felületi többlet</a:t>
            </a:r>
            <a:r>
              <a:rPr lang="en-GB" dirty="0"/>
              <a:t>,</a:t>
            </a:r>
            <a:r>
              <a:rPr lang="hu-HU" dirty="0"/>
              <a:t> felületegységre eső </a:t>
            </a:r>
            <a:r>
              <a:rPr lang="hu-HU" dirty="0" err="1"/>
              <a:t>tenzid</a:t>
            </a:r>
            <a:r>
              <a:rPr lang="hu-HU" dirty="0"/>
              <a:t> mennyiség mólban</a:t>
            </a:r>
            <a:endParaRPr lang="en-GB" dirty="0"/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l-GR" dirty="0"/>
              <a:t>Θ</a:t>
            </a:r>
            <a:r>
              <a:rPr lang="hu-HU" dirty="0"/>
              <a:t>: felületi </a:t>
            </a:r>
            <a:r>
              <a:rPr lang="hu-HU" dirty="0" err="1"/>
              <a:t>boritottság</a:t>
            </a:r>
            <a:r>
              <a:rPr lang="hu-HU" dirty="0"/>
              <a:t> mértéke (százalékos mutató)</a:t>
            </a:r>
            <a:endParaRPr lang="en-GB" dirty="0"/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hu-HU" dirty="0"/>
              <a:t>N</a:t>
            </a:r>
            <a:r>
              <a:rPr lang="hu-HU" baseline="-25000" dirty="0"/>
              <a:t>A</a:t>
            </a:r>
            <a:r>
              <a:rPr lang="en-GB" dirty="0"/>
              <a:t>:</a:t>
            </a:r>
            <a:r>
              <a:rPr lang="hu-HU" dirty="0"/>
              <a:t> Avogadro szám</a:t>
            </a:r>
            <a:endParaRPr lang="en-GB" dirty="0"/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hu-HU" dirty="0"/>
              <a:t>D</a:t>
            </a:r>
            <a:r>
              <a:rPr lang="en-GB" dirty="0"/>
              <a:t>:</a:t>
            </a:r>
            <a:r>
              <a:rPr lang="hu-HU" dirty="0"/>
              <a:t> </a:t>
            </a:r>
            <a:r>
              <a:rPr lang="hu-HU" dirty="0" err="1"/>
              <a:t>diffuziós</a:t>
            </a:r>
            <a:r>
              <a:rPr lang="hu-HU" dirty="0"/>
              <a:t> koefficiens</a:t>
            </a:r>
            <a:endParaRPr lang="en-GB" dirty="0"/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hu-HU" dirty="0"/>
              <a:t>C</a:t>
            </a:r>
            <a:r>
              <a:rPr lang="en-GB" dirty="0"/>
              <a:t>:</a:t>
            </a:r>
            <a:r>
              <a:rPr lang="hu-HU" dirty="0"/>
              <a:t> </a:t>
            </a:r>
            <a:r>
              <a:rPr lang="hu-HU" dirty="0" err="1"/>
              <a:t>tenzid</a:t>
            </a:r>
            <a:r>
              <a:rPr lang="hu-HU" dirty="0"/>
              <a:t> koncentráció</a:t>
            </a:r>
            <a:endParaRPr lang="en-GB" dirty="0"/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hu-HU" dirty="0"/>
              <a:t>t</a:t>
            </a:r>
            <a:r>
              <a:rPr lang="en-GB" dirty="0"/>
              <a:t>:</a:t>
            </a:r>
            <a:r>
              <a:rPr lang="hu-HU" dirty="0"/>
              <a:t> idő, </a:t>
            </a:r>
            <a:endParaRPr lang="en-GB" dirty="0"/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l-GR" dirty="0"/>
              <a:t>δ</a:t>
            </a:r>
            <a:r>
              <a:rPr lang="en-GB" dirty="0"/>
              <a:t>:</a:t>
            </a:r>
            <a:r>
              <a:rPr lang="hu-HU" dirty="0"/>
              <a:t> </a:t>
            </a:r>
            <a:r>
              <a:rPr lang="hu-HU" dirty="0" err="1"/>
              <a:t>diffuziós</a:t>
            </a:r>
            <a:r>
              <a:rPr lang="hu-HU" dirty="0"/>
              <a:t> réteg vastagság</a:t>
            </a:r>
          </a:p>
        </p:txBody>
      </p:sp>
      <p:pic>
        <p:nvPicPr>
          <p:cNvPr id="11" name="Kép 3">
            <a:extLst>
              <a:ext uri="{FF2B5EF4-FFF2-40B4-BE49-F238E27FC236}">
                <a16:creationId xmlns:a16="http://schemas.microsoft.com/office/drawing/2014/main" id="{7973AC21-6346-4967-9FE7-9203C4AAF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216" y="4396801"/>
            <a:ext cx="4997674" cy="118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77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FEF7CC53-FE01-4BEB-B447-CE5B7A1ED0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GB" sz="4400"/>
              <a:t>t</a:t>
            </a:r>
            <a:r>
              <a:rPr lang="hu-HU" sz="4400"/>
              <a:t>enzid adszorpció sebessége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EAF7587C-B251-45DD-A2F8-77928E0B5B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/>
              <a:t>D</a:t>
            </a:r>
            <a:r>
              <a:rPr lang="hu-HU" sz="2800"/>
              <a:t> és </a:t>
            </a:r>
            <a:r>
              <a:rPr lang="en-GB" sz="2800"/>
              <a:t>C</a:t>
            </a:r>
            <a:r>
              <a:rPr lang="hu-HU" sz="2800"/>
              <a:t> növekedésével </a:t>
            </a:r>
            <a:r>
              <a:rPr lang="en-GB" sz="2800"/>
              <a:t>a</a:t>
            </a:r>
            <a:r>
              <a:rPr lang="hu-HU" sz="2800"/>
              <a:t>z adszorpció sebessége, mértéke növekszik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a </a:t>
            </a:r>
            <a:r>
              <a:rPr lang="en-GB" sz="2800"/>
              <a:t>D</a:t>
            </a:r>
            <a:r>
              <a:rPr lang="hu-HU" sz="2800"/>
              <a:t> forditottan arányos a tenzid molekula sugarával, molekula tömegével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mindezt a </a:t>
            </a:r>
            <a:r>
              <a:rPr lang="en-GB" sz="2800"/>
              <a:t>S</a:t>
            </a:r>
            <a:r>
              <a:rPr lang="hu-HU" sz="2800"/>
              <a:t>tokes-</a:t>
            </a:r>
            <a:r>
              <a:rPr lang="en-GB" sz="2800"/>
              <a:t>E</a:t>
            </a:r>
            <a:r>
              <a:rPr lang="hu-HU" sz="2800"/>
              <a:t>instein egyenlet írja le</a:t>
            </a:r>
          </a:p>
          <a:p>
            <a:pPr marL="228600" algn="l"/>
            <a:endParaRPr lang="hu-HU" sz="2800"/>
          </a:p>
          <a:p>
            <a:pPr marL="571500" indent="-342900" algn="l">
              <a:buFont typeface="Arial" panose="020B0604020202020204" pitchFamily="34" charset="0"/>
              <a:buChar char="•"/>
            </a:pPr>
            <a:endParaRPr lang="hu-HU" sz="2800"/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rövidebb molekula hatásosabb a dinamikus felületi feszültség csökkentésében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azonban az  egyensúlyi felületi feszültség  csökken az alkil-lánc hosszának növekedésével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kompromisszumra van szükség</a:t>
            </a:r>
          </a:p>
        </p:txBody>
      </p:sp>
      <p:pic>
        <p:nvPicPr>
          <p:cNvPr id="7" name="Kép 3">
            <a:extLst>
              <a:ext uri="{FF2B5EF4-FFF2-40B4-BE49-F238E27FC236}">
                <a16:creationId xmlns:a16="http://schemas.microsoft.com/office/drawing/2014/main" id="{A26BE1B4-64C5-4478-A714-23D90DE51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239" y="3150073"/>
            <a:ext cx="143827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73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FEF7CC53-FE01-4BEB-B447-CE5B7A1ED0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GB" sz="4400"/>
              <a:t>ideális tenzid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EAF7587C-B251-45DD-A2F8-77928E0B5B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/>
              <a:t>a legtöbb esetben olyan tenzidet választanak, amelynél az alkillánc C12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/>
              <a:t>alacsony KRAFFT hőmérséklet szükséges ahhoz, hogy jól, gyorsan oldódjon a tenzid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/>
              <a:t>fontos a micella-képződés dinamikája: a monomer szükséges mennyiségét meghatározza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/>
              <a:t>a gyors adszorpció érdekében növelni kell a a monomer koncentrációt, amely függ a tenzid molekula HLB értékétől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/>
              <a:t>magas HLB (magas CMC-vel) hasznos a dinamika miatt</a:t>
            </a:r>
          </a:p>
        </p:txBody>
      </p:sp>
    </p:spTree>
    <p:extLst>
      <p:ext uri="{BB962C8B-B14F-4D97-AF65-F5344CB8AC3E}">
        <p14:creationId xmlns:p14="http://schemas.microsoft.com/office/powerpoint/2010/main" val="3101222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FEF7CC53-FE01-4BEB-B447-CE5B7A1ED0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cseppképzés és adhézió 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EAF7587C-B251-45DD-A2F8-77928E0B5B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 dirty="0"/>
              <a:t>a </a:t>
            </a:r>
            <a:r>
              <a:rPr lang="hu-HU" sz="2800" dirty="0" err="1"/>
              <a:t>csep</a:t>
            </a:r>
            <a:r>
              <a:rPr lang="en-GB" sz="2800" dirty="0"/>
              <a:t>p</a:t>
            </a:r>
            <a:r>
              <a:rPr lang="hu-HU" sz="2800" dirty="0" err="1"/>
              <a:t>ek</a:t>
            </a:r>
            <a:r>
              <a:rPr lang="hu-HU" sz="2800" dirty="0"/>
              <a:t> kialakulása a permetlé </a:t>
            </a:r>
            <a:r>
              <a:rPr lang="hu-HU" sz="2800" dirty="0" err="1"/>
              <a:t>szorófejeken</a:t>
            </a:r>
            <a:r>
              <a:rPr lang="hu-HU" sz="2800" dirty="0"/>
              <a:t> keresztüli áthaladása pillanatszerű: </a:t>
            </a:r>
            <a:r>
              <a:rPr lang="hu-HU" sz="2800" dirty="0" err="1"/>
              <a:t>millisze</a:t>
            </a:r>
            <a:r>
              <a:rPr lang="en-GB" sz="2800" dirty="0"/>
              <a:t>k</a:t>
            </a:r>
            <a:r>
              <a:rPr lang="hu-HU" sz="2800" dirty="0" err="1"/>
              <a:t>undum</a:t>
            </a:r>
            <a:r>
              <a:rPr lang="hu-HU" sz="2800" dirty="0"/>
              <a:t> időigény 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 dirty="0"/>
              <a:t>a kezelt felülethez történő csepp-adhéziót, a felület nedvesedését  a dinamikus kontakt szög írja le, azaz végsősoron a felülethez történő </a:t>
            </a:r>
            <a:r>
              <a:rPr lang="hu-HU" sz="2800" dirty="0" err="1"/>
              <a:t>adszorbeálódás</a:t>
            </a:r>
            <a:r>
              <a:rPr lang="hu-HU" sz="2800" dirty="0"/>
              <a:t> sebessége, mértéke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 dirty="0"/>
              <a:t>CMC</a:t>
            </a:r>
            <a:r>
              <a:rPr lang="hu-HU" sz="2800" dirty="0"/>
              <a:t> koncentráció felett a rendelkezésre álló monomer mennyiségét megszabja a micella képződés relaxációs ideje és annak felbomlási, megszűnési ideje</a:t>
            </a:r>
          </a:p>
        </p:txBody>
      </p:sp>
    </p:spTree>
    <p:extLst>
      <p:ext uri="{BB962C8B-B14F-4D97-AF65-F5344CB8AC3E}">
        <p14:creationId xmlns:p14="http://schemas.microsoft.com/office/powerpoint/2010/main" val="2407882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FEF7CC53-FE01-4BEB-B447-CE5B7A1ED0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 micella dinamika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EAF7587C-B251-45DD-A2F8-77928E0B5B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a micella képződés és megszűnés  dinamikus egyensúlyi folyamat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endParaRPr lang="hu-HU" sz="2800"/>
          </a:p>
          <a:p>
            <a:pPr marL="571500" indent="-342900" algn="l">
              <a:buFont typeface="Arial" panose="020B0604020202020204" pitchFamily="34" charset="0"/>
              <a:buChar char="•"/>
            </a:pPr>
            <a:endParaRPr lang="hu-HU" sz="2800"/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/>
              <a:t>mol</a:t>
            </a:r>
            <a:r>
              <a:rPr lang="en-GB" sz="2800"/>
              <a:t>e</a:t>
            </a:r>
            <a:r>
              <a:rPr lang="hu-HU" sz="2800"/>
              <a:t>kulák (vagy iono</a:t>
            </a:r>
            <a:r>
              <a:rPr lang="en-GB" sz="2800"/>
              <a:t>k</a:t>
            </a:r>
            <a:r>
              <a:rPr lang="hu-HU" sz="2800"/>
              <a:t>) lépnek ki a micellából illetve lépnek be a micellába</a:t>
            </a:r>
          </a:p>
        </p:txBody>
      </p:sp>
      <p:pic>
        <p:nvPicPr>
          <p:cNvPr id="6" name="Kép 3">
            <a:extLst>
              <a:ext uri="{FF2B5EF4-FFF2-40B4-BE49-F238E27FC236}">
                <a16:creationId xmlns:a16="http://schemas.microsoft.com/office/drawing/2014/main" id="{1F37CF64-2071-4617-8B2B-2CA9362E9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465" y="2433641"/>
            <a:ext cx="2584659" cy="74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64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FEF7CC53-FE01-4BEB-B447-CE5B7A1ED0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relaxációs folyamatok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EAF7587C-B251-45DD-A2F8-77928E0B5B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algn="l"/>
            <a:r>
              <a:rPr lang="hu-HU" sz="2800" dirty="0"/>
              <a:t>2 relaxációs  folyamat </a:t>
            </a:r>
            <a:r>
              <a:rPr lang="hu-HU" sz="2800" dirty="0" err="1"/>
              <a:t>különböztethető</a:t>
            </a:r>
            <a:r>
              <a:rPr lang="hu-HU" sz="2800" dirty="0"/>
              <a:t>  meg: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 dirty="0"/>
              <a:t>rövid: 10</a:t>
            </a:r>
            <a:r>
              <a:rPr lang="hu-HU" sz="2800" baseline="30000" dirty="0"/>
              <a:t>-8</a:t>
            </a:r>
            <a:r>
              <a:rPr lang="hu-HU" sz="2800" dirty="0"/>
              <a:t> – 10</a:t>
            </a:r>
            <a:r>
              <a:rPr lang="hu-HU" sz="2800" baseline="30000" dirty="0"/>
              <a:t>-3 </a:t>
            </a:r>
            <a:r>
              <a:rPr lang="hu-HU" sz="2800" dirty="0"/>
              <a:t> sec a monomer élettartama a micellában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endParaRPr lang="hu-HU" sz="2800" dirty="0"/>
          </a:p>
          <a:p>
            <a:pPr marL="571500" indent="-342900" algn="l">
              <a:buFont typeface="Arial" panose="020B0604020202020204" pitchFamily="34" charset="0"/>
              <a:buChar char="•"/>
            </a:pPr>
            <a:endParaRPr lang="hu-HU" sz="2800" dirty="0"/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 dirty="0"/>
              <a:t>hosszú: 10</a:t>
            </a:r>
            <a:r>
              <a:rPr lang="hu-HU" sz="2800" baseline="30000" dirty="0"/>
              <a:t>-3 </a:t>
            </a:r>
            <a:r>
              <a:rPr lang="hu-HU" sz="2800" dirty="0"/>
              <a:t>– 1 sec a micella monomerekre történő disszociációja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endParaRPr lang="hu-HU" sz="2800" dirty="0"/>
          </a:p>
          <a:p>
            <a:pPr marL="571500" indent="-342900" algn="l">
              <a:buFont typeface="Arial" panose="020B0604020202020204" pitchFamily="34" charset="0"/>
              <a:buChar char="•"/>
            </a:pPr>
            <a:endParaRPr lang="hu-HU" sz="2800" dirty="0"/>
          </a:p>
        </p:txBody>
      </p:sp>
      <p:pic>
        <p:nvPicPr>
          <p:cNvPr id="7" name="Kép 3">
            <a:extLst>
              <a:ext uri="{FF2B5EF4-FFF2-40B4-BE49-F238E27FC236}">
                <a16:creationId xmlns:a16="http://schemas.microsoft.com/office/drawing/2014/main" id="{648A1341-9777-444C-B535-85E215E3C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585" y="3081277"/>
            <a:ext cx="19145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35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FEF7CC53-FE01-4BEB-B447-CE5B7A1ED0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GB" sz="4400"/>
              <a:t>e</a:t>
            </a:r>
            <a:r>
              <a:rPr lang="hu-HU" sz="4400"/>
              <a:t>toxilátumok </a:t>
            </a:r>
            <a:r>
              <a:rPr lang="en-GB" sz="4400"/>
              <a:t>CMC-je</a:t>
            </a:r>
            <a:r>
              <a:rPr lang="hu-HU" sz="4400"/>
              <a:t> alacsony </a:t>
            </a:r>
            <a:br>
              <a:rPr lang="en-GB" sz="4400"/>
            </a:br>
            <a:r>
              <a:rPr lang="hu-HU" sz="4400"/>
              <a:t>(általánosan preferáltak)</a:t>
            </a:r>
            <a:endParaRPr lang="en-US" sz="4400">
              <a:solidFill>
                <a:srgbClr val="FFFFFF"/>
              </a:solidFill>
            </a:endParaRPr>
          </a:p>
        </p:txBody>
      </p:sp>
      <p:pic>
        <p:nvPicPr>
          <p:cNvPr id="10" name="Tartalom helye 3">
            <a:extLst>
              <a:ext uri="{FF2B5EF4-FFF2-40B4-BE49-F238E27FC236}">
                <a16:creationId xmlns:a16="http://schemas.microsoft.com/office/drawing/2014/main" id="{69505EC7-94A8-49CC-A4E3-378FB0794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2287" y="2055812"/>
            <a:ext cx="606742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35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FEF7CC53-FE01-4BEB-B447-CE5B7A1ED0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GB" sz="4400"/>
              <a:t>d</a:t>
            </a:r>
            <a:r>
              <a:rPr lang="hu-HU" sz="4400"/>
              <a:t>inamikus felületi feszültség etoxilátumoknál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EAF7587C-B251-45DD-A2F8-77928E0B5B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 dirty="0"/>
              <a:t>a</a:t>
            </a:r>
            <a:r>
              <a:rPr lang="hu-HU" sz="2800" dirty="0"/>
              <a:t> gyakorlatban megfigyelték, hogy a dinamikus felületi feszültség gyakran kisebb magasabb </a:t>
            </a:r>
            <a:r>
              <a:rPr lang="hu-HU" sz="2800" dirty="0" err="1"/>
              <a:t>etoxilálási</a:t>
            </a:r>
            <a:r>
              <a:rPr lang="hu-HU" sz="2800" dirty="0"/>
              <a:t> fok mellett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hu-HU" sz="2800" dirty="0"/>
              <a:t>Nagyobb EO &gt;&gt; nagyobb </a:t>
            </a:r>
            <a:r>
              <a:rPr lang="en-GB" sz="2800" dirty="0"/>
              <a:t>CMC</a:t>
            </a:r>
            <a:endParaRPr lang="hu-HU" sz="2800" dirty="0"/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 dirty="0"/>
              <a:t>a</a:t>
            </a:r>
            <a:r>
              <a:rPr lang="hu-HU" sz="2800" dirty="0" err="1"/>
              <a:t>nomália</a:t>
            </a:r>
            <a:r>
              <a:rPr lang="hu-HU" sz="2800" dirty="0"/>
              <a:t> magyarázata:  kisebb micellákat képeznek: </a:t>
            </a:r>
            <a:r>
              <a:rPr lang="hu-HU" sz="2800" dirty="0" err="1"/>
              <a:t>aggregációs</a:t>
            </a:r>
            <a:r>
              <a:rPr lang="hu-HU" sz="2800" dirty="0"/>
              <a:t> szám, asszociációs fok kisebb</a:t>
            </a:r>
            <a:r>
              <a:rPr lang="en-GB" sz="2800" dirty="0"/>
              <a:t>,</a:t>
            </a:r>
            <a:r>
              <a:rPr lang="hu-HU" sz="2800" dirty="0"/>
              <a:t> mint rövidebb EO lánc esetén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 dirty="0"/>
              <a:t>e</a:t>
            </a:r>
            <a:r>
              <a:rPr lang="hu-HU" sz="2800" dirty="0"/>
              <a:t>miatt a micella élettartama kisebb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en-GB" sz="2800" dirty="0"/>
              <a:t>í</a:t>
            </a:r>
            <a:r>
              <a:rPr lang="hu-HU" sz="2800" dirty="0" err="1"/>
              <a:t>gy</a:t>
            </a:r>
            <a:r>
              <a:rPr lang="hu-HU" sz="2800" dirty="0"/>
              <a:t> magyarázható, hogy </a:t>
            </a:r>
            <a:r>
              <a:rPr lang="hu-HU" sz="2800" dirty="0" err="1"/>
              <a:t>miér</a:t>
            </a:r>
            <a:r>
              <a:rPr lang="en-GB" sz="2800" dirty="0"/>
              <a:t>t</a:t>
            </a:r>
            <a:r>
              <a:rPr lang="hu-HU" sz="2800" dirty="0"/>
              <a:t> lehet alacsonyabb a dinamikus felületi feszültség hosszabb EO lánc esetén (ugyanazon</a:t>
            </a:r>
            <a:r>
              <a:rPr lang="en-GB" sz="2800" dirty="0"/>
              <a:t> </a:t>
            </a:r>
            <a:r>
              <a:rPr lang="hu-HU" sz="2800" dirty="0"/>
              <a:t>koncentrációknál mérve)</a:t>
            </a:r>
          </a:p>
        </p:txBody>
      </p:sp>
    </p:spTree>
    <p:extLst>
      <p:ext uri="{BB962C8B-B14F-4D97-AF65-F5344CB8AC3E}">
        <p14:creationId xmlns:p14="http://schemas.microsoft.com/office/powerpoint/2010/main" val="3095284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FEF7CC53-FE01-4BEB-B447-CE5B7A1ED0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dinamikus felületi feszültség  anionosoknál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EAF7587C-B251-45DD-A2F8-77928E0B5B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n-GB" sz="2800" dirty="0" err="1"/>
              <a:t>ugyanazon</a:t>
            </a:r>
            <a:r>
              <a:rPr lang="en-GB" sz="2800" dirty="0"/>
              <a:t> </a:t>
            </a:r>
            <a:r>
              <a:rPr lang="en-GB" sz="2800" dirty="0" err="1"/>
              <a:t>ionos</a:t>
            </a:r>
            <a:r>
              <a:rPr lang="en-GB" sz="2800" dirty="0"/>
              <a:t> </a:t>
            </a:r>
            <a:r>
              <a:rPr lang="en-GB" sz="2800" dirty="0" err="1"/>
              <a:t>csoportot</a:t>
            </a:r>
            <a:r>
              <a:rPr lang="en-GB" sz="2800" dirty="0"/>
              <a:t> </a:t>
            </a:r>
            <a:r>
              <a:rPr lang="en-GB" sz="2800" dirty="0" err="1"/>
              <a:t>tartalmazók</a:t>
            </a:r>
            <a:r>
              <a:rPr lang="en-GB" sz="2800" dirty="0"/>
              <a:t> </a:t>
            </a:r>
            <a:r>
              <a:rPr lang="en-GB" sz="2800" dirty="0" err="1"/>
              <a:t>esetében</a:t>
            </a:r>
            <a:r>
              <a:rPr lang="en-GB" sz="2800" dirty="0"/>
              <a:t> a </a:t>
            </a:r>
            <a:r>
              <a:rPr lang="en-GB" sz="2800" dirty="0" err="1"/>
              <a:t>micella</a:t>
            </a:r>
            <a:r>
              <a:rPr lang="en-GB" sz="2800" dirty="0"/>
              <a:t> </a:t>
            </a:r>
            <a:r>
              <a:rPr lang="en-GB" sz="2800" dirty="0" err="1"/>
              <a:t>élettartama</a:t>
            </a:r>
            <a:r>
              <a:rPr lang="en-GB" sz="2800" dirty="0"/>
              <a:t> </a:t>
            </a:r>
            <a:r>
              <a:rPr lang="en-GB" sz="2800" dirty="0" err="1"/>
              <a:t>csökken</a:t>
            </a:r>
            <a:r>
              <a:rPr lang="en-GB" sz="2800" dirty="0"/>
              <a:t> a </a:t>
            </a:r>
            <a:r>
              <a:rPr lang="en-GB" sz="2800" dirty="0" err="1"/>
              <a:t>hidrofób</a:t>
            </a:r>
            <a:r>
              <a:rPr lang="en-GB" sz="2800" dirty="0"/>
              <a:t> </a:t>
            </a:r>
            <a:r>
              <a:rPr lang="en-GB" sz="2800" dirty="0" err="1"/>
              <a:t>alkilánc</a:t>
            </a:r>
            <a:r>
              <a:rPr lang="en-GB" sz="2800" dirty="0"/>
              <a:t> </a:t>
            </a:r>
            <a:r>
              <a:rPr lang="en-GB" sz="2800" dirty="0" err="1"/>
              <a:t>hosszának</a:t>
            </a:r>
            <a:r>
              <a:rPr lang="en-GB" sz="2800" dirty="0"/>
              <a:t> </a:t>
            </a:r>
            <a:r>
              <a:rPr lang="en-GB" sz="2800" dirty="0" err="1"/>
              <a:t>csökkentésekor</a:t>
            </a:r>
            <a:endParaRPr lang="en-GB" sz="2800" dirty="0"/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n-GB" sz="2800" dirty="0" err="1"/>
              <a:t>az</a:t>
            </a:r>
            <a:r>
              <a:rPr lang="en-GB" sz="2800" dirty="0"/>
              <a:t> </a:t>
            </a:r>
            <a:r>
              <a:rPr lang="en-GB" sz="2800" dirty="0" err="1"/>
              <a:t>alkil-lánc</a:t>
            </a:r>
            <a:r>
              <a:rPr lang="en-GB" sz="2800" dirty="0"/>
              <a:t> </a:t>
            </a:r>
            <a:r>
              <a:rPr lang="en-GB" sz="2800" dirty="0" err="1"/>
              <a:t>elágazása</a:t>
            </a:r>
            <a:r>
              <a:rPr lang="en-GB" sz="2800" dirty="0"/>
              <a:t> </a:t>
            </a:r>
            <a:r>
              <a:rPr lang="en-GB" sz="2800" dirty="0" err="1"/>
              <a:t>fontos</a:t>
            </a:r>
            <a:r>
              <a:rPr lang="en-GB" sz="2800" dirty="0"/>
              <a:t> </a:t>
            </a:r>
            <a:r>
              <a:rPr lang="en-GB" sz="2800" dirty="0" err="1"/>
              <a:t>szerephez</a:t>
            </a:r>
            <a:r>
              <a:rPr lang="en-GB" sz="2800" dirty="0"/>
              <a:t> jut a </a:t>
            </a:r>
            <a:r>
              <a:rPr lang="en-GB" sz="2800" dirty="0" err="1"/>
              <a:t>micella</a:t>
            </a:r>
            <a:r>
              <a:rPr lang="en-GB" sz="2800" dirty="0"/>
              <a:t> </a:t>
            </a:r>
            <a:r>
              <a:rPr lang="en-GB" sz="2800" dirty="0" err="1"/>
              <a:t>élettartamának</a:t>
            </a:r>
            <a:r>
              <a:rPr lang="en-GB" sz="2800" dirty="0"/>
              <a:t> </a:t>
            </a:r>
            <a:r>
              <a:rPr lang="en-GB" sz="2800" dirty="0" err="1"/>
              <a:t>alakulásában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936420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nning top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FEF7CC53-FE01-4BEB-B447-CE5B7A1ED0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GB" sz="4400"/>
              <a:t>micella mérete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EAF7587C-B251-45DD-A2F8-77928E0B5B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n-GB" sz="2800" dirty="0" err="1"/>
              <a:t>nemcsak</a:t>
            </a:r>
            <a:r>
              <a:rPr lang="en-GB" sz="2800" dirty="0"/>
              <a:t> a </a:t>
            </a:r>
            <a:r>
              <a:rPr lang="en-GB" sz="2800" dirty="0" err="1"/>
              <a:t>micella</a:t>
            </a:r>
            <a:r>
              <a:rPr lang="en-GB" sz="2800" dirty="0"/>
              <a:t> </a:t>
            </a:r>
            <a:r>
              <a:rPr lang="en-GB" sz="2800" dirty="0" err="1"/>
              <a:t>élettartama</a:t>
            </a:r>
            <a:r>
              <a:rPr lang="en-GB" sz="2800" dirty="0"/>
              <a:t> </a:t>
            </a:r>
            <a:r>
              <a:rPr lang="en-GB" sz="2800" dirty="0" err="1"/>
              <a:t>fontos</a:t>
            </a:r>
            <a:r>
              <a:rPr lang="en-GB" sz="2800" dirty="0"/>
              <a:t>, </a:t>
            </a:r>
            <a:r>
              <a:rPr lang="en-GB" sz="2800" dirty="0" err="1"/>
              <a:t>hanem</a:t>
            </a:r>
            <a:r>
              <a:rPr lang="en-GB" sz="2800" dirty="0"/>
              <a:t> a </a:t>
            </a:r>
            <a:r>
              <a:rPr lang="en-GB" sz="2800" dirty="0" err="1"/>
              <a:t>mérete</a:t>
            </a:r>
            <a:r>
              <a:rPr lang="en-GB" sz="2800" dirty="0"/>
              <a:t> is</a:t>
            </a:r>
          </a:p>
          <a:p>
            <a:pPr marL="685800" indent="-457200" algn="l">
              <a:buFont typeface="Arial" panose="020B0604020202020204" pitchFamily="34" charset="0"/>
              <a:buChar char="•"/>
            </a:pPr>
            <a:r>
              <a:rPr lang="en-GB" sz="2800" dirty="0" err="1"/>
              <a:t>nagyobb</a:t>
            </a:r>
            <a:r>
              <a:rPr lang="en-GB" sz="2800" dirty="0"/>
              <a:t> </a:t>
            </a:r>
            <a:r>
              <a:rPr lang="en-GB" sz="2800" dirty="0" err="1"/>
              <a:t>micella</a:t>
            </a:r>
            <a:r>
              <a:rPr lang="en-GB" sz="2800" dirty="0"/>
              <a:t> </a:t>
            </a:r>
            <a:r>
              <a:rPr lang="en-GB" sz="2800" dirty="0" err="1"/>
              <a:t>méret</a:t>
            </a:r>
            <a:r>
              <a:rPr lang="en-GB" sz="2800" dirty="0"/>
              <a:t> </a:t>
            </a:r>
            <a:r>
              <a:rPr lang="en-GB" sz="2800" dirty="0" err="1"/>
              <a:t>jobb</a:t>
            </a:r>
            <a:r>
              <a:rPr lang="en-GB" sz="2800" dirty="0"/>
              <a:t> </a:t>
            </a:r>
            <a:r>
              <a:rPr lang="en-GB" sz="2800" dirty="0" err="1"/>
              <a:t>szolubilizáló</a:t>
            </a:r>
            <a:r>
              <a:rPr lang="en-GB" sz="2800" dirty="0"/>
              <a:t> </a:t>
            </a:r>
            <a:r>
              <a:rPr lang="en-GB" sz="2800" dirty="0" err="1"/>
              <a:t>képességet</a:t>
            </a:r>
            <a:r>
              <a:rPr lang="en-GB" sz="2800" dirty="0"/>
              <a:t> </a:t>
            </a:r>
            <a:r>
              <a:rPr lang="en-GB" sz="2800" dirty="0" err="1"/>
              <a:t>jelent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062113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A0B583-63C0-400C-BAEB-76EC8B167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adjuvánsválasztás alapjai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940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rista holding portafilter filled with coffee beans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6" b="55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C00DE4-50A1-4A13-A049-349293058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töménység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334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rista holding portafilter filled with coffee beans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7" b="55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6D86A37F-98BB-40A0-AF46-BA3A5E99A3D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GB" sz="4400"/>
              <a:t>m</a:t>
            </a:r>
            <a:r>
              <a:rPr lang="hu-HU" sz="4400"/>
              <a:t>agas tenzid koncentráció a permetcseppben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CCF008F7-AA23-455A-9E72-EE6BD4B5380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/>
              <a:t>a felületen levő permetcsepp párolgás következtében betöményedik tenzidre nézve is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/>
              <a:t>magas tenzid koncentráció esetén különböző folyékony kristályos fázisok képződnek: hexagonális, köbös, lamelláris</a:t>
            </a:r>
            <a:endParaRPr lang="hu-HU" sz="2800" dirty="0"/>
          </a:p>
        </p:txBody>
      </p:sp>
    </p:spTree>
    <p:extLst>
      <p:ext uri="{BB962C8B-B14F-4D97-AF65-F5344CB8AC3E}">
        <p14:creationId xmlns:p14="http://schemas.microsoft.com/office/powerpoint/2010/main" val="2181998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rista holding portafilter filled with coffee beans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7" b="55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6D86A37F-98BB-40A0-AF46-BA3A5E99A3D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folyékony kristályok fontos szerepe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CCF008F7-AA23-455A-9E72-EE6BD4B5380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 dirty="0"/>
              <a:t>a </a:t>
            </a:r>
            <a:r>
              <a:rPr lang="hu-HU" sz="2800" dirty="0" err="1"/>
              <a:t>deposit</a:t>
            </a:r>
            <a:r>
              <a:rPr lang="hu-HU" sz="2800" dirty="0"/>
              <a:t> (lerakódás) kialakulásában, az esőállóságban (tartósság) és a hatóanyag </a:t>
            </a:r>
            <a:r>
              <a:rPr lang="hu-HU" sz="2800" dirty="0" err="1"/>
              <a:t>szolubilizációjában</a:t>
            </a:r>
            <a:endParaRPr lang="hu-HU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dirty="0"/>
              <a:t>a</a:t>
            </a:r>
            <a:r>
              <a:rPr lang="hu-HU" sz="2800" dirty="0"/>
              <a:t> </a:t>
            </a:r>
            <a:r>
              <a:rPr lang="hu-HU" sz="2800" dirty="0" err="1"/>
              <a:t>szolubilizácó</a:t>
            </a:r>
            <a:r>
              <a:rPr lang="hu-HU" sz="2800" dirty="0"/>
              <a:t> a hatóanyag molekuláinak akt</a:t>
            </a:r>
            <a:r>
              <a:rPr lang="en-GB" sz="2800" dirty="0"/>
              <a:t>í</a:t>
            </a:r>
            <a:r>
              <a:rPr lang="hu-HU" sz="2800" dirty="0"/>
              <a:t>v transzportjában fontos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 dirty="0"/>
              <a:t>ez a transzport a </a:t>
            </a:r>
            <a:r>
              <a:rPr lang="hu-HU" sz="2800" dirty="0" err="1"/>
              <a:t>szisztemikus</a:t>
            </a:r>
            <a:r>
              <a:rPr lang="hu-HU" sz="2800" dirty="0"/>
              <a:t> hatású hatóanyagoknál  alapvető</a:t>
            </a:r>
          </a:p>
        </p:txBody>
      </p:sp>
    </p:spTree>
    <p:extLst>
      <p:ext uri="{BB962C8B-B14F-4D97-AF65-F5344CB8AC3E}">
        <p14:creationId xmlns:p14="http://schemas.microsoft.com/office/powerpoint/2010/main" val="4160674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rista holding portafilter filled with coffee beans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7" b="55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6D86A37F-98BB-40A0-AF46-BA3A5E99A3D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folyadékkristályok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CCF008F7-AA23-455A-9E72-EE6BD4B5380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/>
              <a:t>fluid megjelenés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/>
              <a:t>rendszerint magas viszkozitás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/>
              <a:t>röntgen vizsgálatok szerint rendezettebb szerkezetűek</a:t>
            </a:r>
            <a:r>
              <a:rPr lang="en-GB" sz="2800"/>
              <a:t>,</a:t>
            </a:r>
            <a:r>
              <a:rPr lang="hu-HU" sz="2800"/>
              <a:t> mint a közönséges folyadékok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/>
              <a:t>reol</a:t>
            </a:r>
            <a:r>
              <a:rPr lang="en-GB" sz="2800"/>
              <a:t>ó</a:t>
            </a:r>
            <a:r>
              <a:rPr lang="hu-HU" sz="2800"/>
              <a:t>giailag viszkoelasztikusak</a:t>
            </a:r>
          </a:p>
        </p:txBody>
      </p:sp>
    </p:spTree>
    <p:extLst>
      <p:ext uri="{BB962C8B-B14F-4D97-AF65-F5344CB8AC3E}">
        <p14:creationId xmlns:p14="http://schemas.microsoft.com/office/powerpoint/2010/main" val="3552841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rista holding portafilter filled with coffee beans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7" b="55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6D86A37F-98BB-40A0-AF46-BA3A5E99A3D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GB" sz="4400"/>
              <a:t>f</a:t>
            </a:r>
            <a:r>
              <a:rPr lang="hu-HU" sz="4400"/>
              <a:t>ol</a:t>
            </a:r>
            <a:r>
              <a:rPr lang="en-GB" sz="4400"/>
              <a:t>y</a:t>
            </a:r>
            <a:r>
              <a:rPr lang="hu-HU" sz="4400"/>
              <a:t>adékkristályos fázisok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CCF008F7-AA23-455A-9E72-EE6BD4B5380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fr-FR" sz="2800"/>
              <a:t>hexagonális fázis</a:t>
            </a:r>
          </a:p>
          <a:p>
            <a:pPr marL="514350" indent="-514350" algn="l">
              <a:buFont typeface="+mj-lt"/>
              <a:buAutoNum type="arabicPeriod"/>
            </a:pPr>
            <a:r>
              <a:rPr lang="fr-FR" sz="2800"/>
              <a:t>micellaris (cubic) fázis</a:t>
            </a:r>
          </a:p>
          <a:p>
            <a:pPr marL="514350" indent="-514350" algn="l">
              <a:buFont typeface="+mj-lt"/>
              <a:buAutoNum type="arabicPeriod"/>
            </a:pPr>
            <a:r>
              <a:rPr lang="fr-FR" sz="2800"/>
              <a:t>lamelláris fázis </a:t>
            </a:r>
          </a:p>
        </p:txBody>
      </p:sp>
    </p:spTree>
    <p:extLst>
      <p:ext uri="{BB962C8B-B14F-4D97-AF65-F5344CB8AC3E}">
        <p14:creationId xmlns:p14="http://schemas.microsoft.com/office/powerpoint/2010/main" val="1097087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rista holding portafilter filled with coffee beans">
            <a:extLst>
              <a:ext uri="{FF2B5EF4-FFF2-40B4-BE49-F238E27FC236}">
                <a16:creationId xmlns:a16="http://schemas.microsoft.com/office/drawing/2014/main" id="{6A27F853-D1D2-48E4-B404-E40EDACA60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7" b="55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6D86A37F-98BB-40A0-AF46-BA3A5E99A3D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GB" sz="4400"/>
              <a:t>hajtóerők a folyadékkristályok képződésében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CCF008F7-AA23-455A-9E72-EE6BD4B5380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fr-FR" sz="2800" dirty="0" err="1"/>
              <a:t>kritikus</a:t>
            </a:r>
            <a:r>
              <a:rPr lang="fr-FR" sz="2800" dirty="0"/>
              <a:t> </a:t>
            </a:r>
            <a:r>
              <a:rPr lang="fr-FR" sz="2800" dirty="0" err="1"/>
              <a:t>csomag</a:t>
            </a:r>
            <a:r>
              <a:rPr lang="fr-FR" sz="2800" dirty="0"/>
              <a:t> </a:t>
            </a:r>
            <a:r>
              <a:rPr lang="fr-FR" sz="2800" dirty="0" err="1"/>
              <a:t>paraméter</a:t>
            </a:r>
            <a:r>
              <a:rPr lang="fr-FR" sz="2800" dirty="0"/>
              <a:t> (</a:t>
            </a:r>
            <a:r>
              <a:rPr lang="fr-FR" sz="2800" dirty="0" err="1"/>
              <a:t>crtical</a:t>
            </a:r>
            <a:r>
              <a:rPr lang="fr-FR" sz="2800" dirty="0"/>
              <a:t> packing </a:t>
            </a:r>
            <a:r>
              <a:rPr lang="fr-FR" sz="2800" dirty="0" err="1"/>
              <a:t>paraméter</a:t>
            </a:r>
            <a:r>
              <a:rPr lang="fr-FR" sz="2800" dirty="0"/>
              <a:t>) </a:t>
            </a:r>
            <a:r>
              <a:rPr lang="fr-FR" sz="2800" dirty="0" err="1"/>
              <a:t>használata</a:t>
            </a:r>
            <a:r>
              <a:rPr lang="fr-FR" sz="2800" dirty="0"/>
              <a:t>  </a:t>
            </a:r>
            <a:r>
              <a:rPr lang="fr-FR" sz="2800" dirty="0" err="1"/>
              <a:t>az</a:t>
            </a:r>
            <a:r>
              <a:rPr lang="fr-FR" sz="2800" dirty="0"/>
              <a:t> </a:t>
            </a:r>
            <a:r>
              <a:rPr lang="fr-FR" sz="2800" dirty="0" err="1"/>
              <a:t>aggregált</a:t>
            </a:r>
            <a:r>
              <a:rPr lang="fr-FR" sz="2800" dirty="0"/>
              <a:t> </a:t>
            </a:r>
            <a:r>
              <a:rPr lang="fr-FR" sz="2800" dirty="0" err="1"/>
              <a:t>szerkezet</a:t>
            </a:r>
            <a:r>
              <a:rPr lang="fr-FR" sz="2800" dirty="0"/>
              <a:t> </a:t>
            </a:r>
            <a:r>
              <a:rPr lang="fr-FR" sz="2800" dirty="0" err="1"/>
              <a:t>alakjának</a:t>
            </a:r>
            <a:r>
              <a:rPr lang="fr-FR" sz="2800" dirty="0"/>
              <a:t> </a:t>
            </a:r>
            <a:r>
              <a:rPr lang="fr-FR" sz="2800" dirty="0" err="1"/>
              <a:t>becsléséhez</a:t>
            </a:r>
            <a:endParaRPr lang="fr-FR" sz="2800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fr-FR" sz="2800" dirty="0" err="1"/>
              <a:t>gömb</a:t>
            </a:r>
            <a:r>
              <a:rPr lang="fr-FR" sz="2800" dirty="0"/>
              <a:t> </a:t>
            </a:r>
            <a:r>
              <a:rPr lang="fr-FR" sz="2800" dirty="0" err="1"/>
              <a:t>alakú</a:t>
            </a:r>
            <a:r>
              <a:rPr lang="fr-FR" sz="2800" dirty="0"/>
              <a:t> </a:t>
            </a:r>
            <a:r>
              <a:rPr lang="fr-FR" sz="2800" dirty="0" err="1"/>
              <a:t>micellát</a:t>
            </a:r>
            <a:r>
              <a:rPr lang="fr-FR" sz="2800" dirty="0"/>
              <a:t> </a:t>
            </a:r>
            <a:r>
              <a:rPr lang="fr-FR" sz="2800" dirty="0" err="1"/>
              <a:t>alkossa</a:t>
            </a:r>
            <a:r>
              <a:rPr lang="fr-FR" sz="2800" dirty="0"/>
              <a:t> n </a:t>
            </a:r>
            <a:r>
              <a:rPr lang="fr-FR" sz="2800" dirty="0" err="1"/>
              <a:t>darab</a:t>
            </a:r>
            <a:r>
              <a:rPr lang="fr-FR" sz="2800" dirty="0"/>
              <a:t> </a:t>
            </a:r>
            <a:r>
              <a:rPr lang="fr-FR" sz="2800" dirty="0" err="1"/>
              <a:t>monomer</a:t>
            </a:r>
            <a:endParaRPr lang="fr-FR" sz="2800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fr-FR" sz="2800" dirty="0" err="1"/>
              <a:t>micella</a:t>
            </a:r>
            <a:r>
              <a:rPr lang="fr-FR" sz="2800" dirty="0"/>
              <a:t> </a:t>
            </a:r>
            <a:r>
              <a:rPr lang="fr-FR" sz="28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térfogata</a:t>
            </a:r>
            <a:r>
              <a:rPr lang="fr-FR" sz="2800" dirty="0"/>
              <a:t>: </a:t>
            </a:r>
            <a:r>
              <a:rPr lang="hu-HU" sz="2800" dirty="0"/>
              <a:t>4/3 π r</a:t>
            </a:r>
            <a:r>
              <a:rPr lang="hu-HU" sz="2800" baseline="30000" dirty="0"/>
              <a:t>3</a:t>
            </a:r>
            <a:r>
              <a:rPr lang="hu-HU" sz="2800" dirty="0"/>
              <a:t>= </a:t>
            </a:r>
            <a:r>
              <a:rPr lang="hu-HU" sz="2800" dirty="0" err="1"/>
              <a:t>nv</a:t>
            </a:r>
            <a:r>
              <a:rPr lang="hu-HU" sz="2800" dirty="0"/>
              <a:t> </a:t>
            </a:r>
            <a:r>
              <a:rPr lang="fr-FR" sz="2800" dirty="0" err="1"/>
              <a:t>ahol</a:t>
            </a:r>
            <a:r>
              <a:rPr lang="fr-FR" sz="2800" dirty="0"/>
              <a:t> v </a:t>
            </a:r>
            <a:r>
              <a:rPr lang="fr-FR" sz="2800" dirty="0" err="1"/>
              <a:t>egy</a:t>
            </a:r>
            <a:r>
              <a:rPr lang="fr-FR" sz="2800" dirty="0"/>
              <a:t> </a:t>
            </a:r>
            <a:r>
              <a:rPr lang="fr-FR" sz="2800" dirty="0" err="1"/>
              <a:t>molekula</a:t>
            </a:r>
            <a:r>
              <a:rPr lang="fr-FR" sz="2800" dirty="0"/>
              <a:t> </a:t>
            </a:r>
            <a:r>
              <a:rPr lang="fr-FR" sz="2800" dirty="0" err="1"/>
              <a:t>térfogata</a:t>
            </a:r>
            <a:endParaRPr lang="fr-FR" sz="2800" dirty="0"/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fr-FR" sz="2800" dirty="0" err="1"/>
              <a:t>micella</a:t>
            </a:r>
            <a:r>
              <a:rPr lang="fr-FR" sz="2800" dirty="0"/>
              <a:t> </a:t>
            </a:r>
            <a:r>
              <a:rPr lang="fr-FR" sz="2800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felszíne</a:t>
            </a:r>
            <a:r>
              <a:rPr lang="fr-FR" sz="2800" dirty="0"/>
              <a:t>: </a:t>
            </a:r>
            <a:r>
              <a:rPr lang="hu-HU" sz="2800" dirty="0"/>
              <a:t>4πr</a:t>
            </a:r>
            <a:r>
              <a:rPr lang="hu-HU" sz="2800" baseline="30000" dirty="0"/>
              <a:t>2</a:t>
            </a:r>
            <a:r>
              <a:rPr lang="hu-HU" sz="2800" dirty="0"/>
              <a:t>= na</a:t>
            </a:r>
            <a:r>
              <a:rPr lang="hu-HU" sz="2800" baseline="-25000" dirty="0"/>
              <a:t>0</a:t>
            </a:r>
            <a:r>
              <a:rPr lang="hu-HU" sz="2800" dirty="0"/>
              <a:t> ahol a</a:t>
            </a:r>
            <a:r>
              <a:rPr lang="hu-HU" sz="2800" baseline="-25000" dirty="0"/>
              <a:t>0 </a:t>
            </a:r>
            <a:r>
              <a:rPr lang="fr-FR" sz="2800" dirty="0"/>
              <a:t>a </a:t>
            </a:r>
            <a:r>
              <a:rPr lang="fr-FR" sz="2800" dirty="0" err="1"/>
              <a:t>hidrofil</a:t>
            </a:r>
            <a:r>
              <a:rPr lang="fr-FR" sz="2800" dirty="0"/>
              <a:t> </a:t>
            </a:r>
            <a:r>
              <a:rPr lang="fr-FR" sz="2800" dirty="0" err="1"/>
              <a:t>fej</a:t>
            </a:r>
            <a:r>
              <a:rPr lang="fr-FR" sz="2800" dirty="0"/>
              <a:t> </a:t>
            </a:r>
            <a:r>
              <a:rPr lang="fr-FR" sz="2800" dirty="0" err="1"/>
              <a:t>keresztmetszete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99980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ood in a test tube">
            <a:extLst>
              <a:ext uri="{FF2B5EF4-FFF2-40B4-BE49-F238E27FC236}">
                <a16:creationId xmlns:a16="http://schemas.microsoft.com/office/drawing/2014/main" id="{311A9B39-7B4B-43EF-A31D-42046D2027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" b="1240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14CE2D-81B7-4F9A-BB0C-D16F69C589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kölcsönhatások a határfelületen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445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ood in a test tube">
            <a:extLst>
              <a:ext uri="{FF2B5EF4-FFF2-40B4-BE49-F238E27FC236}">
                <a16:creationId xmlns:a16="http://schemas.microsoft.com/office/drawing/2014/main" id="{311A9B39-7B4B-43EF-A31D-42046D2027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" b="124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87386AF1-925A-413D-AFCF-8CA7D934EE2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 dirty="0"/>
              <a:t>Határfelületek   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87220370-0325-4603-AB3C-CA148E4BBBD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algn="l"/>
            <a:r>
              <a:rPr lang="en-US" sz="2800" dirty="0">
                <a:solidFill>
                  <a:srgbClr val="FFFFFF"/>
                </a:solidFill>
              </a:rPr>
              <a:t>a </a:t>
            </a:r>
            <a:r>
              <a:rPr lang="en-US" sz="2800" dirty="0" err="1">
                <a:solidFill>
                  <a:srgbClr val="FFFFFF"/>
                </a:solidFill>
              </a:rPr>
              <a:t>szórófejes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cseppképzés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esetén</a:t>
            </a:r>
            <a:r>
              <a:rPr lang="en-US" sz="2800" dirty="0">
                <a:solidFill>
                  <a:srgbClr val="FFFFFF"/>
                </a:solidFill>
              </a:rPr>
              <a:t> 2 </a:t>
            </a:r>
            <a:r>
              <a:rPr lang="en-US" sz="2800" dirty="0" err="1">
                <a:solidFill>
                  <a:srgbClr val="FFFFFF"/>
                </a:solidFill>
              </a:rPr>
              <a:t>határfelület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játszik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fő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szerepet</a:t>
            </a:r>
            <a:endParaRPr lang="en-US" sz="2800" dirty="0">
              <a:solidFill>
                <a:srgbClr val="FFFFFF"/>
              </a:solidFill>
            </a:endParaRPr>
          </a:p>
          <a:p>
            <a:pPr marL="1200150" lvl="1" indent="-457200" algn="l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FFFFFF"/>
                </a:solidFill>
              </a:rPr>
              <a:t>permetlé-levegő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határfelület</a:t>
            </a:r>
            <a:endParaRPr lang="en-US" sz="2400" dirty="0">
              <a:solidFill>
                <a:srgbClr val="FFFFFF"/>
              </a:solidFill>
            </a:endParaRPr>
          </a:p>
          <a:p>
            <a:pPr marL="1200150" lvl="1" indent="-457200" algn="l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FFFFFF"/>
                </a:solidFill>
              </a:rPr>
              <a:t>cseppecske-levél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határfelület</a:t>
            </a:r>
            <a:endParaRPr lang="en-US" sz="2400" dirty="0">
              <a:solidFill>
                <a:srgbClr val="FFFFFF"/>
              </a:solidFill>
            </a:endParaRPr>
          </a:p>
          <a:p>
            <a:pPr marL="1200150" lvl="1" indent="-4572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</a:endParaRPr>
          </a:p>
          <a:p>
            <a:pPr marL="285750" algn="l"/>
            <a:r>
              <a:rPr lang="en-US" sz="2800" dirty="0">
                <a:solidFill>
                  <a:srgbClr val="FFFFFF"/>
                </a:solidFill>
              </a:rPr>
              <a:t>2 </a:t>
            </a:r>
            <a:r>
              <a:rPr lang="en-US" sz="2800" dirty="0" err="1">
                <a:solidFill>
                  <a:srgbClr val="FFFFFF"/>
                </a:solidFill>
              </a:rPr>
              <a:t>felületi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feszültség</a:t>
            </a:r>
            <a:r>
              <a:rPr lang="en-US" sz="2800" dirty="0">
                <a:solidFill>
                  <a:srgbClr val="FFFFFF"/>
                </a:solidFill>
              </a:rPr>
              <a:t>: </a:t>
            </a:r>
            <a:r>
              <a:rPr lang="en-US" sz="2800" dirty="0" err="1">
                <a:solidFill>
                  <a:srgbClr val="FFFFFF"/>
                </a:solidFill>
              </a:rPr>
              <a:t>oldat-levegő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felületi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feszültség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és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szilárd-folyadék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határfelületi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feszültség</a:t>
            </a:r>
            <a:r>
              <a:rPr lang="en-US" sz="2800" dirty="0">
                <a:solidFill>
                  <a:srgbClr val="FFFFFF"/>
                </a:solidFill>
              </a:rPr>
              <a:t>  &gt;&gt;  </a:t>
            </a:r>
            <a:r>
              <a:rPr lang="en-US" sz="2800" dirty="0" err="1">
                <a:solidFill>
                  <a:srgbClr val="FFFFFF"/>
                </a:solidFill>
              </a:rPr>
              <a:t>kontakt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szög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mérés</a:t>
            </a:r>
            <a:endParaRPr lang="en-US" sz="2800" dirty="0">
              <a:solidFill>
                <a:srgbClr val="FFFFFF"/>
              </a:solidFill>
            </a:endParaRPr>
          </a:p>
          <a:p>
            <a:pPr marL="971550" lvl="1" indent="-228600" algn="l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FFFFFF"/>
                </a:solidFill>
              </a:rPr>
              <a:t>mindkét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feszültséget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dinamikus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feltéttelek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mellett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kell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vizsgálni</a:t>
            </a:r>
            <a:endParaRPr lang="en-US" sz="2400" dirty="0">
              <a:solidFill>
                <a:srgbClr val="FFFFFF"/>
              </a:solidFill>
            </a:endParaRPr>
          </a:p>
          <a:p>
            <a:pPr marL="971550" lvl="1" indent="-2286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tenzid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tÍpusú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adjuvánsok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mindkettőt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befolyásolják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698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ood in a test tube">
            <a:extLst>
              <a:ext uri="{FF2B5EF4-FFF2-40B4-BE49-F238E27FC236}">
                <a16:creationId xmlns:a16="http://schemas.microsoft.com/office/drawing/2014/main" id="{311A9B39-7B4B-43EF-A31D-42046D2027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" b="124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87386AF1-925A-413D-AFCF-8CA7D934EE2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kölcsönhatások sematikus bemutatása</a:t>
            </a:r>
            <a:endParaRPr lang="en-US" sz="4400">
              <a:solidFill>
                <a:srgbClr val="FFFFFF"/>
              </a:solidFill>
            </a:endParaRPr>
          </a:p>
        </p:txBody>
      </p:sp>
      <p:pic>
        <p:nvPicPr>
          <p:cNvPr id="6" name="Tartalom helye 3">
            <a:extLst>
              <a:ext uri="{FF2B5EF4-FFF2-40B4-BE49-F238E27FC236}">
                <a16:creationId xmlns:a16="http://schemas.microsoft.com/office/drawing/2014/main" id="{2D7A0112-6AD0-461C-B97B-194928827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825" y="2296319"/>
            <a:ext cx="584835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9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ood in a test tube">
            <a:extLst>
              <a:ext uri="{FF2B5EF4-FFF2-40B4-BE49-F238E27FC236}">
                <a16:creationId xmlns:a16="http://schemas.microsoft.com/office/drawing/2014/main" id="{311A9B39-7B4B-43EF-A31D-42046D2027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" b="124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87386AF1-925A-413D-AFCF-8CA7D934EE2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cseppképzési idő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87220370-0325-4603-AB3C-CA148E4BBBD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4572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</a:rPr>
              <a:t>a szórófej nyílásán keresztül haladó permetlére erő hat: hidrosztatikus nyomás</a:t>
            </a:r>
          </a:p>
          <a:p>
            <a:pPr marL="742950" indent="-4572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</a:rPr>
              <a:t>ha a cseppképzés ideje nagy (&gt; 1 perc), a csepp térfogata függ a felületi feszültségtől, a permetlé viszkozitásától és a nyilás dimenzióitól, de gyakorlatilag független az időtől  </a:t>
            </a:r>
          </a:p>
          <a:p>
            <a:pPr marL="1200150" lvl="1" indent="-4572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ez az alapja a kapillárisos felületi feszültség mérésnek</a:t>
            </a:r>
          </a:p>
          <a:p>
            <a:pPr marL="742950" indent="-4572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</a:rPr>
              <a:t>ha az időtartam rövid (&lt;1 perc), a csepp térfogat összetett módon függ a képződési időtől</a:t>
            </a:r>
          </a:p>
        </p:txBody>
      </p:sp>
    </p:spTree>
    <p:extLst>
      <p:ext uri="{BB962C8B-B14F-4D97-AF65-F5344CB8AC3E}">
        <p14:creationId xmlns:p14="http://schemas.microsoft.com/office/powerpoint/2010/main" val="4185642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/>
              <a:t>döntő faktorok</a:t>
            </a:r>
            <a:endParaRPr lang="hu-HU" sz="4400" dirty="0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F08D0C87-F4CF-4E18-A991-759CDE2AAAF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/>
              <a:t>az agrárkemikália hatóanyaga és a formatípus szerepe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/>
              <a:t>határfelületen bekövetkező változások, folyamatok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u-HU" sz="2800"/>
              <a:t>az uptake aktiválásának tényezői</a:t>
            </a:r>
          </a:p>
        </p:txBody>
      </p:sp>
    </p:spTree>
    <p:extLst>
      <p:ext uri="{BB962C8B-B14F-4D97-AF65-F5344CB8AC3E}">
        <p14:creationId xmlns:p14="http://schemas.microsoft.com/office/powerpoint/2010/main" val="2965773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ood in a test tube">
            <a:extLst>
              <a:ext uri="{FF2B5EF4-FFF2-40B4-BE49-F238E27FC236}">
                <a16:creationId xmlns:a16="http://schemas.microsoft.com/office/drawing/2014/main" id="{311A9B39-7B4B-43EF-A31D-42046D2027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" b="124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87386AF1-925A-413D-AFCF-8CA7D934EE2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rövid idejű cseppképzés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87220370-0325-4603-AB3C-CA148E4BBBD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457200" algn="l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FFFF"/>
                </a:solidFill>
              </a:rPr>
              <a:t>amikor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nagyon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gyorsan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halad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át</a:t>
            </a:r>
            <a:r>
              <a:rPr lang="en-US" sz="2800" dirty="0">
                <a:solidFill>
                  <a:srgbClr val="FFFFFF"/>
                </a:solidFill>
              </a:rPr>
              <a:t> a </a:t>
            </a:r>
            <a:r>
              <a:rPr lang="en-US" sz="2800" dirty="0" err="1">
                <a:solidFill>
                  <a:srgbClr val="FFFFFF"/>
                </a:solidFill>
              </a:rPr>
              <a:t>folyadék</a:t>
            </a:r>
            <a:r>
              <a:rPr lang="en-US" sz="2800" dirty="0">
                <a:solidFill>
                  <a:srgbClr val="FFFFFF"/>
                </a:solidFill>
              </a:rPr>
              <a:t> a </a:t>
            </a:r>
            <a:r>
              <a:rPr lang="en-US" sz="2800" dirty="0" err="1">
                <a:solidFill>
                  <a:srgbClr val="FFFFFF"/>
                </a:solidFill>
              </a:rPr>
              <a:t>szórófej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nyílásán</a:t>
            </a:r>
            <a:endParaRPr lang="en-US" sz="2800" dirty="0">
              <a:solidFill>
                <a:srgbClr val="FFFFFF"/>
              </a:solidFill>
            </a:endParaRPr>
          </a:p>
          <a:p>
            <a:pPr marL="74295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a </a:t>
            </a:r>
            <a:r>
              <a:rPr lang="en-US" sz="2800" dirty="0" err="1">
                <a:solidFill>
                  <a:srgbClr val="FFFFFF"/>
                </a:solidFill>
              </a:rPr>
              <a:t>folyadék-áram</a:t>
            </a:r>
            <a:r>
              <a:rPr lang="en-US" sz="2800" dirty="0">
                <a:solidFill>
                  <a:srgbClr val="FFFFFF"/>
                </a:solidFill>
              </a:rPr>
              <a:t> (JET) </a:t>
            </a:r>
            <a:r>
              <a:rPr lang="en-US" sz="2800" dirty="0" err="1">
                <a:solidFill>
                  <a:srgbClr val="FFFFFF"/>
                </a:solidFill>
              </a:rPr>
              <a:t>felbomlik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cseppekre</a:t>
            </a:r>
            <a:r>
              <a:rPr lang="en-US" sz="2800" dirty="0">
                <a:solidFill>
                  <a:srgbClr val="FFFFFF"/>
                </a:solidFill>
              </a:rPr>
              <a:t> a </a:t>
            </a:r>
            <a:r>
              <a:rPr lang="en-US" sz="2800" dirty="0" err="1">
                <a:solidFill>
                  <a:srgbClr val="FFFFFF"/>
                </a:solidFill>
              </a:rPr>
              <a:t>felületi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erők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hatására</a:t>
            </a:r>
            <a:r>
              <a:rPr lang="en-US" sz="2800" dirty="0">
                <a:solidFill>
                  <a:srgbClr val="FFFFFF"/>
                </a:solidFill>
              </a:rPr>
              <a:t>, </a:t>
            </a:r>
            <a:r>
              <a:rPr lang="en-US" sz="2800" dirty="0" err="1">
                <a:solidFill>
                  <a:srgbClr val="FFFFFF"/>
                </a:solidFill>
              </a:rPr>
              <a:t>amikor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kilép</a:t>
            </a:r>
            <a:r>
              <a:rPr lang="en-US" sz="2800" dirty="0">
                <a:solidFill>
                  <a:srgbClr val="FFFFFF"/>
                </a:solidFill>
              </a:rPr>
              <a:t> a </a:t>
            </a:r>
            <a:r>
              <a:rPr lang="en-US" sz="2800" dirty="0" err="1">
                <a:solidFill>
                  <a:srgbClr val="FFFFFF"/>
                </a:solidFill>
              </a:rPr>
              <a:t>szorófejből</a:t>
            </a:r>
            <a:endParaRPr lang="en-US" sz="2800" dirty="0">
              <a:solidFill>
                <a:srgbClr val="FFFFFF"/>
              </a:solidFill>
            </a:endParaRPr>
          </a:p>
          <a:p>
            <a:pPr marL="74295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a </a:t>
            </a:r>
            <a:r>
              <a:rPr lang="en-US" sz="2800" dirty="0" err="1">
                <a:solidFill>
                  <a:srgbClr val="FFFFFF"/>
                </a:solidFill>
              </a:rPr>
              <a:t>csepp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hu-HU" sz="2800" dirty="0">
                <a:solidFill>
                  <a:srgbClr val="FFFFFF"/>
                </a:solidFill>
              </a:rPr>
              <a:t> (gömb) </a:t>
            </a:r>
            <a:r>
              <a:rPr lang="en-US" sz="2800" dirty="0" err="1">
                <a:solidFill>
                  <a:srgbClr val="FFFFFF"/>
                </a:solidFill>
              </a:rPr>
              <a:t>felületi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energiája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kisebb</a:t>
            </a:r>
            <a:r>
              <a:rPr lang="en-US" sz="2800" dirty="0">
                <a:solidFill>
                  <a:srgbClr val="FFFFFF"/>
                </a:solidFill>
              </a:rPr>
              <a:t>, mint a </a:t>
            </a:r>
            <a:r>
              <a:rPr lang="en-US" sz="2800" dirty="0" err="1">
                <a:solidFill>
                  <a:srgbClr val="FFFFFF"/>
                </a:solidFill>
              </a:rPr>
              <a:t>kevésbé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szimmetrikus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alakzaté</a:t>
            </a:r>
            <a:r>
              <a:rPr lang="en-US" sz="2800" dirty="0">
                <a:solidFill>
                  <a:srgbClr val="FFFFFF"/>
                </a:solidFill>
              </a:rPr>
              <a:t> (</a:t>
            </a:r>
            <a:r>
              <a:rPr lang="en-US" sz="2800" dirty="0" err="1">
                <a:solidFill>
                  <a:srgbClr val="FFFFFF"/>
                </a:solidFill>
              </a:rPr>
              <a:t>például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henger</a:t>
            </a:r>
            <a:r>
              <a:rPr lang="en-US" sz="2800" dirty="0">
                <a:solidFill>
                  <a:srgbClr val="FFFF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08115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ood in a test tube">
            <a:extLst>
              <a:ext uri="{FF2B5EF4-FFF2-40B4-BE49-F238E27FC236}">
                <a16:creationId xmlns:a16="http://schemas.microsoft.com/office/drawing/2014/main" id="{311A9B39-7B4B-43EF-A31D-42046D2027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" b="124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87386AF1-925A-413D-AFCF-8CA7D934EE2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 dirty="0"/>
              <a:t>csepphalmaz </a:t>
            </a:r>
            <a:r>
              <a:rPr lang="hu-HU" sz="4400" dirty="0" err="1"/>
              <a:t>polidiszperz</a:t>
            </a:r>
            <a:r>
              <a:rPr lang="hu-HU" sz="4400" dirty="0"/>
              <a:t>: csepp-spektrum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87220370-0325-4603-AB3C-CA148E4BBBD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457200" algn="l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FFFFFF"/>
                </a:solidFill>
              </a:rPr>
              <a:t>a</a:t>
            </a:r>
            <a:r>
              <a:rPr lang="hu-HU" sz="2800">
                <a:solidFill>
                  <a:srgbClr val="FFFFFF"/>
                </a:solidFill>
              </a:rPr>
              <a:t>mikor a henger hossza (L) meghaladja a kerületét (2</a:t>
            </a:r>
            <a:r>
              <a:rPr lang="el-GR" sz="2800">
                <a:solidFill>
                  <a:srgbClr val="FFFFFF"/>
                </a:solidFill>
              </a:rPr>
              <a:t>π</a:t>
            </a:r>
            <a:r>
              <a:rPr lang="hu-HU" sz="2800">
                <a:solidFill>
                  <a:srgbClr val="FFFFFF"/>
                </a:solidFill>
              </a:rPr>
              <a:t>r), </a:t>
            </a:r>
            <a:br>
              <a:rPr lang="en-GB" sz="2800">
                <a:solidFill>
                  <a:srgbClr val="FFFFFF"/>
                </a:solidFill>
              </a:rPr>
            </a:br>
            <a:r>
              <a:rPr lang="hu-HU" sz="2800">
                <a:solidFill>
                  <a:srgbClr val="FFFFFF"/>
                </a:solidFill>
              </a:rPr>
              <a:t>akkor felbomlik cseppekre</a:t>
            </a:r>
          </a:p>
          <a:p>
            <a:pPr marL="742950" indent="-457200" algn="l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FFFFFF"/>
                </a:solidFill>
              </a:rPr>
              <a:t>n</a:t>
            </a:r>
            <a:r>
              <a:rPr lang="hu-HU" sz="2800">
                <a:solidFill>
                  <a:srgbClr val="FFFFFF"/>
                </a:solidFill>
              </a:rPr>
              <a:t>agyon hosszú henger (9/2)*</a:t>
            </a:r>
            <a:r>
              <a:rPr lang="el-GR" sz="2800">
                <a:solidFill>
                  <a:srgbClr val="FFFFFF"/>
                </a:solidFill>
              </a:rPr>
              <a:t>π </a:t>
            </a:r>
            <a:r>
              <a:rPr lang="hu-HU" sz="2800"/>
              <a:t>r</a:t>
            </a:r>
            <a:r>
              <a:rPr lang="hu-HU" sz="2800" baseline="30000"/>
              <a:t>3</a:t>
            </a:r>
            <a:r>
              <a:rPr lang="hu-HU" sz="2800">
                <a:solidFill>
                  <a:srgbClr val="FFFFFF"/>
                </a:solidFill>
              </a:rPr>
              <a:t> térfogatú cseppekre osztódik</a:t>
            </a:r>
          </a:p>
          <a:p>
            <a:pPr marL="742950" indent="-457200" algn="l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FFFFFF"/>
                </a:solidFill>
              </a:rPr>
              <a:t>k</a:t>
            </a:r>
            <a:r>
              <a:rPr lang="hu-HU" sz="2800">
                <a:solidFill>
                  <a:srgbClr val="FFFFFF"/>
                </a:solidFill>
              </a:rPr>
              <a:t>ét nem egyenlő méretű gömb összefelülete kisebb</a:t>
            </a:r>
            <a:r>
              <a:rPr lang="en-GB" sz="2800">
                <a:solidFill>
                  <a:srgbClr val="FFFFFF"/>
                </a:solidFill>
              </a:rPr>
              <a:t>,</a:t>
            </a:r>
            <a:r>
              <a:rPr lang="hu-HU" sz="2800">
                <a:solidFill>
                  <a:srgbClr val="FFFFFF"/>
                </a:solidFill>
              </a:rPr>
              <a:t> mint két egyenlő méretű azonos össztérfogat esetén: </a:t>
            </a:r>
            <a:br>
              <a:rPr lang="en-GB" sz="2800">
                <a:solidFill>
                  <a:srgbClr val="FFFFFF"/>
                </a:solidFill>
              </a:rPr>
            </a:br>
            <a:r>
              <a:rPr lang="hu-HU" sz="2800">
                <a:solidFill>
                  <a:srgbClr val="FFFFFF"/>
                </a:solidFill>
              </a:rPr>
              <a:t>ezért polidiszperz csepphalmaz kialakulása a valószínű</a:t>
            </a:r>
          </a:p>
          <a:p>
            <a:pPr marL="742950" indent="-457200" algn="l">
              <a:buFont typeface="Arial" panose="020B0604020202020204" pitchFamily="34" charset="0"/>
              <a:buChar char="•"/>
            </a:pPr>
            <a:endParaRPr lang="hu-HU" sz="2800">
              <a:solidFill>
                <a:srgbClr val="FFFFFF"/>
              </a:solidFill>
            </a:endParaRPr>
          </a:p>
          <a:p>
            <a:pPr marL="742950" indent="-457200" algn="l">
              <a:buFont typeface="Arial" panose="020B0604020202020204" pitchFamily="34" charset="0"/>
              <a:buChar char="•"/>
            </a:pPr>
            <a:endParaRPr lang="en-US" sz="2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207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resh orange slice in water">
            <a:extLst>
              <a:ext uri="{FF2B5EF4-FFF2-40B4-BE49-F238E27FC236}">
                <a16:creationId xmlns:a16="http://schemas.microsoft.com/office/drawing/2014/main" id="{ED4040C1-8141-4958-B021-ADF95D2E9F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07D4B8-B173-467B-9544-BE29B2AA47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cseppképzés és adhézió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663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resh orange slice in water">
            <a:extLst>
              <a:ext uri="{FF2B5EF4-FFF2-40B4-BE49-F238E27FC236}">
                <a16:creationId xmlns:a16="http://schemas.microsoft.com/office/drawing/2014/main" id="{ED4040C1-8141-4958-B021-ADF95D2E9F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FA2B0E68-6A8F-4BF0-A76A-199949DEACB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 spc="-150"/>
              <a:t>tenzidek és polimerek hatása a</a:t>
            </a:r>
            <a:r>
              <a:rPr lang="en-GB" sz="4400" spc="-150"/>
              <a:t> </a:t>
            </a:r>
            <a:r>
              <a:rPr lang="hu-HU" sz="4400" spc="-150"/>
              <a:t>cseppspektrumra</a:t>
            </a:r>
            <a:endParaRPr lang="en-US" sz="4400" spc="-150">
              <a:solidFill>
                <a:srgbClr val="FFFFFF"/>
              </a:solidFill>
            </a:endParaRP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B555760B-0EB2-4926-B84F-864D7886A3C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a </a:t>
            </a:r>
            <a:r>
              <a:rPr lang="en-US" sz="2800" dirty="0" err="1">
                <a:solidFill>
                  <a:srgbClr val="FFFFFF"/>
                </a:solidFill>
              </a:rPr>
              <a:t>csepp</a:t>
            </a:r>
            <a:r>
              <a:rPr lang="hu-HU" sz="2800" dirty="0">
                <a:solidFill>
                  <a:srgbClr val="FFFFFF"/>
                </a:solidFill>
              </a:rPr>
              <a:t>-</a:t>
            </a:r>
            <a:r>
              <a:rPr lang="en-US" sz="2800" dirty="0" err="1">
                <a:solidFill>
                  <a:srgbClr val="FFFFFF"/>
                </a:solidFill>
              </a:rPr>
              <a:t>spektrum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szabályozása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fontos</a:t>
            </a:r>
            <a:r>
              <a:rPr lang="en-US" sz="2800" dirty="0">
                <a:solidFill>
                  <a:srgbClr val="FFFFFF"/>
                </a:solidFill>
              </a:rPr>
              <a:t>:</a:t>
            </a:r>
          </a:p>
          <a:p>
            <a:pPr marL="742950" lvl="1" indent="-2286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a </a:t>
            </a:r>
            <a:r>
              <a:rPr lang="en-US" sz="2400" dirty="0" err="1">
                <a:solidFill>
                  <a:srgbClr val="FFFFFF"/>
                </a:solidFill>
              </a:rPr>
              <a:t>megfelelő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adhézió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biztosításáért</a:t>
            </a:r>
            <a:endParaRPr lang="en-US" sz="2400" dirty="0">
              <a:solidFill>
                <a:srgbClr val="FFFFFF"/>
              </a:solidFill>
            </a:endParaRPr>
          </a:p>
          <a:p>
            <a:pPr marL="742950" lvl="1" indent="-2286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a </a:t>
            </a:r>
            <a:r>
              <a:rPr lang="en-US" sz="2400" dirty="0" err="1">
                <a:solidFill>
                  <a:srgbClr val="FFFFFF"/>
                </a:solidFill>
              </a:rPr>
              <a:t>megfelelő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retencióért</a:t>
            </a:r>
            <a:endParaRPr lang="en-US" sz="2400" dirty="0">
              <a:solidFill>
                <a:srgbClr val="FFFFFF"/>
              </a:solidFill>
            </a:endParaRPr>
          </a:p>
          <a:p>
            <a:pPr marL="742950" lvl="1" indent="-228600" algn="l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FFFFFF"/>
                </a:solidFill>
              </a:rPr>
              <a:t>az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elsodródás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megelőzéséért</a:t>
            </a:r>
            <a:endParaRPr lang="en-US" sz="2400" dirty="0">
              <a:solidFill>
                <a:srgbClr val="FFFFFF"/>
              </a:solidFill>
            </a:endParaRPr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FF"/>
              </a:solidFill>
            </a:endParaRP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FFFF"/>
                </a:solidFill>
              </a:rPr>
              <a:t>tenzidekkel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és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polimerekkel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szabályozhatjuk</a:t>
            </a:r>
            <a:r>
              <a:rPr lang="en-US" sz="2800" dirty="0">
                <a:solidFill>
                  <a:srgbClr val="FFFFFF"/>
                </a:solidFill>
              </a:rPr>
              <a:t> a </a:t>
            </a:r>
            <a:r>
              <a:rPr lang="en-US" sz="2800" dirty="0" err="1">
                <a:solidFill>
                  <a:srgbClr val="FFFFFF"/>
                </a:solidFill>
              </a:rPr>
              <a:t>csepp</a:t>
            </a:r>
            <a:r>
              <a:rPr lang="hu-HU" sz="2800" dirty="0">
                <a:solidFill>
                  <a:srgbClr val="FFFFFF"/>
                </a:solidFill>
              </a:rPr>
              <a:t>-</a:t>
            </a:r>
            <a:r>
              <a:rPr lang="en-US" sz="2800" dirty="0" err="1">
                <a:solidFill>
                  <a:srgbClr val="FFFFFF"/>
                </a:solidFill>
              </a:rPr>
              <a:t>spektrumot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6926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resh orange slice in water">
            <a:extLst>
              <a:ext uri="{FF2B5EF4-FFF2-40B4-BE49-F238E27FC236}">
                <a16:creationId xmlns:a16="http://schemas.microsoft.com/office/drawing/2014/main" id="{ED4040C1-8141-4958-B021-ADF95D2E9F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FA2B0E68-6A8F-4BF0-A76A-199949DEACB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tenziddel a csep</a:t>
            </a:r>
            <a:r>
              <a:rPr lang="en-GB" sz="4400"/>
              <a:t>p</a:t>
            </a:r>
            <a:r>
              <a:rPr lang="hu-HU" sz="4400"/>
              <a:t>méretért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B555760B-0EB2-4926-B84F-864D7886A3C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</a:rPr>
              <a:t>a tenzid csökkenti a felületi feszültséget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</a:rPr>
              <a:t>ez kisebb cseppek kialakulását lehetővé teszi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</a:rPr>
              <a:t>a cseppátmerő egyenesen arányos a folyadék felületi feszültségével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</a:rPr>
              <a:t>a cseppképzés nagyon gyors: ezért dinamikus effektusokat kell figyelembe venni (tenzid molekulák adszorpciójának és diffuziójának sebessége)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en-US" sz="2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944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resh orange slice in water">
            <a:extLst>
              <a:ext uri="{FF2B5EF4-FFF2-40B4-BE49-F238E27FC236}">
                <a16:creationId xmlns:a16="http://schemas.microsoft.com/office/drawing/2014/main" id="{ED4040C1-8141-4958-B021-ADF95D2E9F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FA2B0E68-6A8F-4BF0-A76A-199949DEACB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micellák szerepe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B555760B-0EB2-4926-B84F-864D7886A3C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FFFFFF"/>
                </a:solidFill>
              </a:rPr>
              <a:t>n</a:t>
            </a:r>
            <a:r>
              <a:rPr lang="hu-HU" sz="2800">
                <a:solidFill>
                  <a:srgbClr val="FFFFFF"/>
                </a:solidFill>
              </a:rPr>
              <a:t>em egyszerűen csak a molekulaméret (monomer) (diffuziós koefficiens) hanem a micellák élettartama az oldatban is jelentős szerep</a:t>
            </a:r>
            <a:r>
              <a:rPr lang="en-GB" sz="2800">
                <a:solidFill>
                  <a:srgbClr val="FFFFFF"/>
                </a:solidFill>
              </a:rPr>
              <a:t>p</a:t>
            </a:r>
            <a:r>
              <a:rPr lang="hu-HU" sz="2800">
                <a:solidFill>
                  <a:srgbClr val="FFFFFF"/>
                </a:solidFill>
              </a:rPr>
              <a:t>el bír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FFFFFF"/>
                </a:solidFill>
              </a:rPr>
              <a:t>r</a:t>
            </a:r>
            <a:r>
              <a:rPr lang="hu-HU" sz="2800">
                <a:solidFill>
                  <a:srgbClr val="FFFFFF"/>
                </a:solidFill>
              </a:rPr>
              <a:t>övidebb élettartam a monomerek gyorsabb rendelkezésre állását jelenti</a:t>
            </a:r>
            <a:r>
              <a:rPr lang="en-GB" sz="2800">
                <a:solidFill>
                  <a:srgbClr val="FFFFFF"/>
                </a:solidFill>
              </a:rPr>
              <a:t>,</a:t>
            </a:r>
            <a:r>
              <a:rPr lang="hu-HU" sz="2800">
                <a:solidFill>
                  <a:srgbClr val="FFFFFF"/>
                </a:solidFill>
              </a:rPr>
              <a:t> ez pedig a felületi feszültség gyorsabb csökkenéséhez vezet</a:t>
            </a:r>
          </a:p>
        </p:txBody>
      </p:sp>
    </p:spTree>
    <p:extLst>
      <p:ext uri="{BB962C8B-B14F-4D97-AF65-F5344CB8AC3E}">
        <p14:creationId xmlns:p14="http://schemas.microsoft.com/office/powerpoint/2010/main" val="287866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resh orange slice in water">
            <a:extLst>
              <a:ext uri="{FF2B5EF4-FFF2-40B4-BE49-F238E27FC236}">
                <a16:creationId xmlns:a16="http://schemas.microsoft.com/office/drawing/2014/main" id="{ED4040C1-8141-4958-B021-ADF95D2E9F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FA2B0E68-6A8F-4BF0-A76A-199949DEACB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micella hatás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B555760B-0EB2-4926-B84F-864D7886A3C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FFFFF"/>
                </a:solidFill>
              </a:rPr>
              <a:t>m</a:t>
            </a:r>
            <a:r>
              <a:rPr lang="hu-HU" sz="2800" dirty="0" err="1">
                <a:solidFill>
                  <a:srgbClr val="FFFFFF"/>
                </a:solidFill>
              </a:rPr>
              <a:t>agasabb</a:t>
            </a:r>
            <a:r>
              <a:rPr lang="hu-HU" sz="2800" dirty="0">
                <a:solidFill>
                  <a:srgbClr val="FFFFFF"/>
                </a:solidFill>
              </a:rPr>
              <a:t> </a:t>
            </a:r>
            <a:r>
              <a:rPr lang="en-GB" sz="2800" dirty="0">
                <a:solidFill>
                  <a:srgbClr val="FFFFFF"/>
                </a:solidFill>
              </a:rPr>
              <a:t>CMC-j</a:t>
            </a:r>
            <a:r>
              <a:rPr lang="hu-HU" sz="2800" dirty="0">
                <a:solidFill>
                  <a:srgbClr val="FFFFFF"/>
                </a:solidFill>
              </a:rPr>
              <a:t>ű (nagyobb HLB-</a:t>
            </a:r>
            <a:r>
              <a:rPr lang="hu-HU" sz="2800" dirty="0" err="1">
                <a:solidFill>
                  <a:srgbClr val="FFFFFF"/>
                </a:solidFill>
              </a:rPr>
              <a:t>jű</a:t>
            </a:r>
            <a:r>
              <a:rPr lang="hu-HU" sz="2800" dirty="0">
                <a:solidFill>
                  <a:srgbClr val="FFFFFF"/>
                </a:solidFill>
              </a:rPr>
              <a:t>) </a:t>
            </a:r>
            <a:r>
              <a:rPr lang="hu-HU" sz="2800" dirty="0" err="1">
                <a:solidFill>
                  <a:srgbClr val="FFFFFF"/>
                </a:solidFill>
              </a:rPr>
              <a:t>tenzid</a:t>
            </a:r>
            <a:r>
              <a:rPr lang="hu-HU" sz="2800" dirty="0">
                <a:solidFill>
                  <a:srgbClr val="FFFFFF"/>
                </a:solidFill>
              </a:rPr>
              <a:t> hatásosabb lehet a felületi </a:t>
            </a:r>
            <a:r>
              <a:rPr lang="en-GB" sz="2800" dirty="0">
                <a:solidFill>
                  <a:srgbClr val="FFFFFF"/>
                </a:solidFill>
              </a:rPr>
              <a:t>f</a:t>
            </a:r>
            <a:r>
              <a:rPr lang="hu-HU" sz="2800" dirty="0" err="1">
                <a:solidFill>
                  <a:srgbClr val="FFFFFF"/>
                </a:solidFill>
              </a:rPr>
              <a:t>eszültség</a:t>
            </a:r>
            <a:r>
              <a:rPr lang="hu-HU" sz="2800" dirty="0">
                <a:solidFill>
                  <a:srgbClr val="FFFFFF"/>
                </a:solidFill>
              </a:rPr>
              <a:t> csökkentésében</a:t>
            </a:r>
            <a:r>
              <a:rPr lang="en-GB" sz="2800" dirty="0">
                <a:solidFill>
                  <a:srgbClr val="FFFFFF"/>
                </a:solidFill>
              </a:rPr>
              <a:t>,</a:t>
            </a:r>
            <a:r>
              <a:rPr lang="hu-HU" sz="2800" dirty="0">
                <a:solidFill>
                  <a:srgbClr val="FFFFFF"/>
                </a:solidFill>
              </a:rPr>
              <a:t> mint az alacsonyabb </a:t>
            </a:r>
            <a:r>
              <a:rPr lang="en-GB" sz="2800" dirty="0">
                <a:solidFill>
                  <a:srgbClr val="FFFFFF"/>
                </a:solidFill>
              </a:rPr>
              <a:t>CMC-j</a:t>
            </a:r>
            <a:r>
              <a:rPr lang="hu-HU" sz="2800" dirty="0">
                <a:solidFill>
                  <a:srgbClr val="FFFFFF"/>
                </a:solidFill>
              </a:rPr>
              <a:t>ű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FFFFF"/>
                </a:solidFill>
              </a:rPr>
              <a:t>h</a:t>
            </a:r>
            <a:r>
              <a:rPr lang="hu-HU" sz="2800" dirty="0">
                <a:solidFill>
                  <a:srgbClr val="FFFFFF"/>
                </a:solidFill>
              </a:rPr>
              <a:t>a </a:t>
            </a:r>
            <a:r>
              <a:rPr lang="hu-HU" sz="2800" dirty="0" err="1">
                <a:solidFill>
                  <a:srgbClr val="FFFFFF"/>
                </a:solidFill>
              </a:rPr>
              <a:t>a</a:t>
            </a:r>
            <a:r>
              <a:rPr lang="hu-HU" sz="2800" dirty="0">
                <a:solidFill>
                  <a:srgbClr val="FFFFFF"/>
                </a:solidFill>
              </a:rPr>
              <a:t> </a:t>
            </a:r>
            <a:r>
              <a:rPr lang="hu-HU" sz="2800" dirty="0" err="1">
                <a:solidFill>
                  <a:srgbClr val="FFFFFF"/>
                </a:solidFill>
              </a:rPr>
              <a:t>tenzid</a:t>
            </a:r>
            <a:r>
              <a:rPr lang="hu-HU" sz="2800" dirty="0">
                <a:solidFill>
                  <a:srgbClr val="FFFFFF"/>
                </a:solidFill>
              </a:rPr>
              <a:t>-réteg képződésének (adszorpciójának) ideje hosszabb</a:t>
            </a:r>
            <a:r>
              <a:rPr lang="en-GB" sz="2800" dirty="0">
                <a:solidFill>
                  <a:srgbClr val="FFFFFF"/>
                </a:solidFill>
              </a:rPr>
              <a:t>,</a:t>
            </a:r>
            <a:r>
              <a:rPr lang="hu-HU" sz="2800" dirty="0">
                <a:solidFill>
                  <a:srgbClr val="FFFFFF"/>
                </a:solidFill>
              </a:rPr>
              <a:t> mint a folyadék cseppekre történő felbomlásának ideje, akkor a külön hozzáadott </a:t>
            </a:r>
            <a:r>
              <a:rPr lang="hu-HU" sz="2800" dirty="0" err="1">
                <a:solidFill>
                  <a:srgbClr val="FFFFFF"/>
                </a:solidFill>
              </a:rPr>
              <a:t>tenzid</a:t>
            </a:r>
            <a:r>
              <a:rPr lang="hu-HU" sz="2800" dirty="0">
                <a:solidFill>
                  <a:srgbClr val="FFFFFF"/>
                </a:solidFill>
              </a:rPr>
              <a:t> kis hatással b</a:t>
            </a:r>
            <a:r>
              <a:rPr lang="en-GB" sz="2800" dirty="0">
                <a:solidFill>
                  <a:srgbClr val="FFFFFF"/>
                </a:solidFill>
              </a:rPr>
              <a:t>í</a:t>
            </a:r>
            <a:r>
              <a:rPr lang="hu-HU" sz="2800" dirty="0">
                <a:solidFill>
                  <a:srgbClr val="FFFFFF"/>
                </a:solidFill>
              </a:rPr>
              <a:t>r a csepp-spektrumra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FFFFF"/>
                </a:solidFill>
              </a:rPr>
              <a:t>a</a:t>
            </a:r>
            <a:r>
              <a:rPr lang="hu-HU" sz="2800" dirty="0">
                <a:solidFill>
                  <a:srgbClr val="FFFFFF"/>
                </a:solidFill>
              </a:rPr>
              <a:t> </a:t>
            </a:r>
            <a:r>
              <a:rPr lang="hu-HU" sz="2800" dirty="0" err="1">
                <a:solidFill>
                  <a:srgbClr val="FFFFFF"/>
                </a:solidFill>
              </a:rPr>
              <a:t>tenzid</a:t>
            </a:r>
            <a:r>
              <a:rPr lang="hu-HU" sz="2800" dirty="0">
                <a:solidFill>
                  <a:srgbClr val="FFFFFF"/>
                </a:solidFill>
              </a:rPr>
              <a:t> molekula gyorsabb adszorpciója nagyobb </a:t>
            </a:r>
            <a:r>
              <a:rPr lang="hu-HU" sz="2800" dirty="0" err="1">
                <a:solidFill>
                  <a:srgbClr val="FFFFFF"/>
                </a:solidFill>
              </a:rPr>
              <a:t>hatá</a:t>
            </a:r>
            <a:r>
              <a:rPr lang="en-GB" sz="2800" dirty="0">
                <a:solidFill>
                  <a:srgbClr val="FFFFFF"/>
                </a:solidFill>
              </a:rPr>
              <a:t>s</a:t>
            </a:r>
            <a:r>
              <a:rPr lang="hu-HU" sz="2800" dirty="0" err="1">
                <a:solidFill>
                  <a:srgbClr val="FFFFFF"/>
                </a:solidFill>
              </a:rPr>
              <a:t>sal</a:t>
            </a:r>
            <a:r>
              <a:rPr lang="hu-HU" sz="2800" dirty="0">
                <a:solidFill>
                  <a:srgbClr val="FFFFFF"/>
                </a:solidFill>
              </a:rPr>
              <a:t> befolyásolja spektrumot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FFFFF"/>
                </a:solidFill>
              </a:rPr>
              <a:t>f</a:t>
            </a:r>
            <a:r>
              <a:rPr lang="hu-HU" sz="2800" dirty="0" err="1">
                <a:solidFill>
                  <a:srgbClr val="FFFFFF"/>
                </a:solidFill>
              </a:rPr>
              <a:t>inomabb</a:t>
            </a:r>
            <a:r>
              <a:rPr lang="hu-HU" sz="2800" dirty="0">
                <a:solidFill>
                  <a:srgbClr val="FFFFFF"/>
                </a:solidFill>
              </a:rPr>
              <a:t> csepp-spektrumhoz megfelelően alacsony dinamikus felületi feszültség kell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hu-HU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30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resh orange slice in water">
            <a:extLst>
              <a:ext uri="{FF2B5EF4-FFF2-40B4-BE49-F238E27FC236}">
                <a16:creationId xmlns:a16="http://schemas.microsoft.com/office/drawing/2014/main" id="{ED4040C1-8141-4958-B021-ADF95D2E9F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FA2B0E68-6A8F-4BF0-A76A-199949DEACB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GB" sz="4400" spc="-150"/>
              <a:t>d</a:t>
            </a:r>
            <a:r>
              <a:rPr lang="hu-HU" sz="4400" spc="-150"/>
              <a:t>inamikus felületi feszültség, gyors jet képződése</a:t>
            </a:r>
            <a:endParaRPr lang="en-US" sz="4400" spc="-150">
              <a:solidFill>
                <a:srgbClr val="FFFFFF"/>
              </a:solidFill>
            </a:endParaRP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B555760B-0EB2-4926-B84F-864D7886A3C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FFFFFF"/>
                </a:solidFill>
              </a:rPr>
              <a:t>meghatározható maximum buboréknyomás módszerrel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FFFFFF"/>
                </a:solidFill>
              </a:rPr>
              <a:t>gyors jet (sugár) esetén a szituáció nagyon komplex, összetett lehet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FFFFFF"/>
                </a:solidFill>
              </a:rPr>
              <a:t>a tenzid molekulák gyors adszorpciója nélkülözhetetlen különösen a fúvókából (szorófejből) kilépő gyors folyadéksugarak esetén 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FFFFFF"/>
                </a:solidFill>
              </a:rPr>
              <a:t>a molekuláknak gyorsan szét kell oszlaniuk, terülniük a sugár még burkolatlan részein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FFFFFF"/>
                </a:solidFill>
              </a:rPr>
              <a:t>ez a Marangoni-effektus egy formája</a:t>
            </a:r>
          </a:p>
        </p:txBody>
      </p:sp>
    </p:spTree>
    <p:extLst>
      <p:ext uri="{BB962C8B-B14F-4D97-AF65-F5344CB8AC3E}">
        <p14:creationId xmlns:p14="http://schemas.microsoft.com/office/powerpoint/2010/main" val="33140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resh orange slice in water">
            <a:extLst>
              <a:ext uri="{FF2B5EF4-FFF2-40B4-BE49-F238E27FC236}">
                <a16:creationId xmlns:a16="http://schemas.microsoft.com/office/drawing/2014/main" id="{ED4040C1-8141-4958-B021-ADF95D2E9F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FA2B0E68-6A8F-4BF0-A76A-199949DEACB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 spc="-150"/>
              <a:t>Marangoni</a:t>
            </a:r>
            <a:r>
              <a:rPr lang="en-GB" sz="4400" spc="-150"/>
              <a:t>-</a:t>
            </a:r>
            <a:r>
              <a:rPr lang="hu-HU" sz="4400" spc="-150"/>
              <a:t>hatás: </a:t>
            </a:r>
            <a:br>
              <a:rPr lang="en-GB" sz="4400" spc="-150"/>
            </a:br>
            <a:r>
              <a:rPr lang="hu-HU" sz="4400" spc="-150"/>
              <a:t>felületi feszültség változása áramlást, mozgást idéz elő</a:t>
            </a:r>
            <a:endParaRPr lang="en-US" sz="4400" spc="-150">
              <a:solidFill>
                <a:srgbClr val="FFFFFF"/>
              </a:solidFill>
            </a:endParaRP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B555760B-0EB2-4926-B84F-864D7886A3C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hu-HU" sz="280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https://commons.wikimedia.org/w/index.php?title=File%3AMarangoni_effect_experimental_demonstration.ogv</a:t>
            </a:r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1319494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resh orange slice in water">
            <a:extLst>
              <a:ext uri="{FF2B5EF4-FFF2-40B4-BE49-F238E27FC236}">
                <a16:creationId xmlns:a16="http://schemas.microsoft.com/office/drawing/2014/main" id="{ED4040C1-8141-4958-B021-ADF95D2E9F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FA2B0E68-6A8F-4BF0-A76A-199949DEACB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tenzid molekulák szétterülése egy gyors</a:t>
            </a:r>
            <a:r>
              <a:rPr lang="en-GB" sz="4400"/>
              <a:t> </a:t>
            </a:r>
            <a:r>
              <a:rPr lang="hu-HU" sz="4400"/>
              <a:t>folyadéksug</a:t>
            </a:r>
            <a:r>
              <a:rPr lang="en-GB" sz="4400"/>
              <a:t>á</a:t>
            </a:r>
            <a:r>
              <a:rPr lang="hu-HU" sz="4400"/>
              <a:t>ro</a:t>
            </a:r>
            <a:r>
              <a:rPr lang="en-GB" sz="4400"/>
              <a:t>n</a:t>
            </a:r>
            <a:endParaRPr lang="en-US" sz="4400" spc="-150">
              <a:solidFill>
                <a:srgbClr val="FFFFFF"/>
              </a:solidFill>
            </a:endParaRPr>
          </a:p>
        </p:txBody>
      </p:sp>
      <p:pic>
        <p:nvPicPr>
          <p:cNvPr id="6" name="Tartalom helye 3">
            <a:extLst>
              <a:ext uri="{FF2B5EF4-FFF2-40B4-BE49-F238E27FC236}">
                <a16:creationId xmlns:a16="http://schemas.microsoft.com/office/drawing/2014/main" id="{D8D29B33-5566-4107-B173-81CD24D6A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062" y="3029744"/>
            <a:ext cx="357187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69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E2798DAD-0552-40B4-A6E0-69CFA0A5E5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1695333"/>
              </p:ext>
            </p:extLst>
          </p:nvPr>
        </p:nvGraphicFramePr>
        <p:xfrm>
          <a:off x="1997115" y="1799863"/>
          <a:ext cx="8197770" cy="3258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9719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resh orange slice in water">
            <a:extLst>
              <a:ext uri="{FF2B5EF4-FFF2-40B4-BE49-F238E27FC236}">
                <a16:creationId xmlns:a16="http://schemas.microsoft.com/office/drawing/2014/main" id="{ED4040C1-8141-4958-B021-ADF95D2E9F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FA2B0E68-6A8F-4BF0-A76A-199949DEACB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Marangoni</a:t>
            </a:r>
            <a:r>
              <a:rPr lang="en-GB" sz="4400"/>
              <a:t>-</a:t>
            </a:r>
            <a:r>
              <a:rPr lang="hu-HU" sz="4400"/>
              <a:t>hatás a hab stabilizációban</a:t>
            </a:r>
            <a:endParaRPr lang="en-US" sz="4400" spc="-150">
              <a:solidFill>
                <a:srgbClr val="FFFFFF"/>
              </a:solidFill>
            </a:endParaRPr>
          </a:p>
        </p:txBody>
      </p:sp>
      <p:pic>
        <p:nvPicPr>
          <p:cNvPr id="8" name="Tartalom helye 3">
            <a:extLst>
              <a:ext uri="{FF2B5EF4-FFF2-40B4-BE49-F238E27FC236}">
                <a16:creationId xmlns:a16="http://schemas.microsoft.com/office/drawing/2014/main" id="{A41D6EC2-6010-4BE6-96DE-3A3036E2A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3453" y="1825625"/>
            <a:ext cx="772509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33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resh orange slice in water">
            <a:extLst>
              <a:ext uri="{FF2B5EF4-FFF2-40B4-BE49-F238E27FC236}">
                <a16:creationId xmlns:a16="http://schemas.microsoft.com/office/drawing/2014/main" id="{ED4040C1-8141-4958-B021-ADF95D2E9F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FA2B0E68-6A8F-4BF0-A76A-199949DEACB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polimerek hatása</a:t>
            </a:r>
            <a:endParaRPr lang="en-US" sz="4400" spc="-150">
              <a:solidFill>
                <a:srgbClr val="FFFFFF"/>
              </a:solidFill>
            </a:endParaRP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B555760B-0EB2-4926-B84F-864D7886A3C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hu-HU" sz="2800">
                <a:solidFill>
                  <a:srgbClr val="FFFFFF"/>
                </a:solidFill>
              </a:rPr>
              <a:t>a magas molekulatömegű polimerek elsodr</a:t>
            </a:r>
            <a:r>
              <a:rPr lang="en-GB" sz="2800">
                <a:solidFill>
                  <a:srgbClr val="FFFFFF"/>
                </a:solidFill>
              </a:rPr>
              <a:t>ó</a:t>
            </a:r>
            <a:r>
              <a:rPr lang="hu-HU" sz="2800">
                <a:solidFill>
                  <a:srgbClr val="FFFFFF"/>
                </a:solidFill>
              </a:rPr>
              <a:t>dást gátló hatással rendelkeznek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hu-HU" sz="2800">
                <a:solidFill>
                  <a:srgbClr val="FFFFFF"/>
                </a:solidFill>
              </a:rPr>
              <a:t>a vízoldható magas molekulatömegű polimerek nagyobb cseppek képződésének kedveznek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hu-HU" sz="2800">
                <a:solidFill>
                  <a:srgbClr val="FFFFFF"/>
                </a:solidFill>
              </a:rPr>
              <a:t>ok: viszkozitás gyors növekedése</a:t>
            </a:r>
            <a:r>
              <a:rPr lang="en-GB" sz="2800">
                <a:solidFill>
                  <a:srgbClr val="FFFFFF"/>
                </a:solidFill>
              </a:rPr>
              <a:t>,</a:t>
            </a:r>
            <a:r>
              <a:rPr lang="hu-HU" sz="2800">
                <a:solidFill>
                  <a:srgbClr val="FFFFFF"/>
                </a:solidFill>
              </a:rPr>
              <a:t> amint a polimer koncentráció  elegendően nagy ahhoz,</a:t>
            </a:r>
            <a:r>
              <a:rPr lang="en-GB" sz="2800">
                <a:solidFill>
                  <a:srgbClr val="FFFFFF"/>
                </a:solidFill>
              </a:rPr>
              <a:t> </a:t>
            </a:r>
            <a:r>
              <a:rPr lang="hu-HU" sz="2800">
                <a:solidFill>
                  <a:srgbClr val="FFFFFF"/>
                </a:solidFill>
              </a:rPr>
              <a:t>hogy a polimer láncok elkezdjenek átfedésbe kerülni: ez egy kritikus polimer koncentráció</a:t>
            </a:r>
          </a:p>
        </p:txBody>
      </p:sp>
    </p:spTree>
    <p:extLst>
      <p:ext uri="{BB962C8B-B14F-4D97-AF65-F5344CB8AC3E}">
        <p14:creationId xmlns:p14="http://schemas.microsoft.com/office/powerpoint/2010/main" val="4265757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eakers with solution on shelf in lab">
            <a:extLst>
              <a:ext uri="{FF2B5EF4-FFF2-40B4-BE49-F238E27FC236}">
                <a16:creationId xmlns:a16="http://schemas.microsoft.com/office/drawing/2014/main" id="{601A607C-A088-4FE8-9B3E-D65B15A46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BCA59B-4308-420C-A361-0B530B4FE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adjuváns példák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47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eakers with solution on shelf in lab">
            <a:extLst>
              <a:ext uri="{FF2B5EF4-FFF2-40B4-BE49-F238E27FC236}">
                <a16:creationId xmlns:a16="http://schemas.microsoft.com/office/drawing/2014/main" id="{601A607C-A088-4FE8-9B3E-D65B15A46E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D0C4AFD-AE13-47D0-A7C3-B2A5900F9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673" y="949879"/>
            <a:ext cx="8814654" cy="495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28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eakers with solution on shelf in lab">
            <a:extLst>
              <a:ext uri="{FF2B5EF4-FFF2-40B4-BE49-F238E27FC236}">
                <a16:creationId xmlns:a16="http://schemas.microsoft.com/office/drawing/2014/main" id="{601A607C-A088-4FE8-9B3E-D65B15A46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11" name="Picture 2" descr="LeafCrossSection(Water)">
            <a:extLst>
              <a:ext uri="{FF2B5EF4-FFF2-40B4-BE49-F238E27FC236}">
                <a16:creationId xmlns:a16="http://schemas.microsoft.com/office/drawing/2014/main" id="{5A24D3DA-9A11-44B9-BFE2-A62D2E7FB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326" y="549000"/>
            <a:ext cx="7669347" cy="57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2919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eakers with solution on shelf in lab">
            <a:extLst>
              <a:ext uri="{FF2B5EF4-FFF2-40B4-BE49-F238E27FC236}">
                <a16:creationId xmlns:a16="http://schemas.microsoft.com/office/drawing/2014/main" id="{601A607C-A088-4FE8-9B3E-D65B15A46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7" name="Picture 4" descr="LeafCrossSection(Super) (2)">
            <a:extLst>
              <a:ext uri="{FF2B5EF4-FFF2-40B4-BE49-F238E27FC236}">
                <a16:creationId xmlns:a16="http://schemas.microsoft.com/office/drawing/2014/main" id="{FCE17514-E0DB-4CAD-9F5D-AFEDBD4E5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637" y="549000"/>
            <a:ext cx="7658726" cy="57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3628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eakers with solution on shelf in lab">
            <a:extLst>
              <a:ext uri="{FF2B5EF4-FFF2-40B4-BE49-F238E27FC236}">
                <a16:creationId xmlns:a16="http://schemas.microsoft.com/office/drawing/2014/main" id="{601A607C-A088-4FE8-9B3E-D65B15A46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6" name="Picture 4" descr="LeafCrossSection(Sticker) (2)">
            <a:extLst>
              <a:ext uri="{FF2B5EF4-FFF2-40B4-BE49-F238E27FC236}">
                <a16:creationId xmlns:a16="http://schemas.microsoft.com/office/drawing/2014/main" id="{EADDEE81-9598-41A0-BD74-CA0719096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637" y="549000"/>
            <a:ext cx="7658726" cy="57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054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eakers with solution on shelf in lab">
            <a:extLst>
              <a:ext uri="{FF2B5EF4-FFF2-40B4-BE49-F238E27FC236}">
                <a16:creationId xmlns:a16="http://schemas.microsoft.com/office/drawing/2014/main" id="{601A607C-A088-4FE8-9B3E-D65B15A46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7" name="Picture 3" descr="LeafCrossSection(Ordinary)NIS">
            <a:extLst>
              <a:ext uri="{FF2B5EF4-FFF2-40B4-BE49-F238E27FC236}">
                <a16:creationId xmlns:a16="http://schemas.microsoft.com/office/drawing/2014/main" id="{573EDEBE-DD97-4296-91D9-427B2D57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637" y="549000"/>
            <a:ext cx="7658726" cy="57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8583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eakers with solution on shelf in lab">
            <a:extLst>
              <a:ext uri="{FF2B5EF4-FFF2-40B4-BE49-F238E27FC236}">
                <a16:creationId xmlns:a16="http://schemas.microsoft.com/office/drawing/2014/main" id="{601A607C-A088-4FE8-9B3E-D65B15A46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6" name="Picture 4" descr="LeafCrossSection(CropOil) (2)">
            <a:extLst>
              <a:ext uri="{FF2B5EF4-FFF2-40B4-BE49-F238E27FC236}">
                <a16:creationId xmlns:a16="http://schemas.microsoft.com/office/drawing/2014/main" id="{7C668412-9EA2-4582-8859-4E1EDB48B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637" y="549000"/>
            <a:ext cx="7658726" cy="57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9830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eakers with solution on shelf in lab">
            <a:extLst>
              <a:ext uri="{FF2B5EF4-FFF2-40B4-BE49-F238E27FC236}">
                <a16:creationId xmlns:a16="http://schemas.microsoft.com/office/drawing/2014/main" id="{601A607C-A088-4FE8-9B3E-D65B15A46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ED2C4AC0-62CB-4435-AE6E-B5133C87D5C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kateg</a:t>
            </a:r>
            <a:r>
              <a:rPr lang="en-GB" sz="4400"/>
              <a:t>ó</a:t>
            </a:r>
            <a:r>
              <a:rPr lang="hu-HU" sz="4400"/>
              <a:t>riák</a:t>
            </a:r>
            <a:endParaRPr lang="en-US" sz="4400" spc="-150">
              <a:solidFill>
                <a:srgbClr val="FFFFFF"/>
              </a:solidFill>
            </a:endParaRP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CCB92C18-32DB-4EF6-983A-5DEA053A0BB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</a:rPr>
              <a:t>adjuvant categories</a:t>
            </a:r>
          </a:p>
          <a:p>
            <a:pPr marL="742950" lvl="1" indent="-2286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utility modifiers </a:t>
            </a:r>
          </a:p>
          <a:p>
            <a:pPr marL="742950" lvl="1" indent="-2286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spray modifiers</a:t>
            </a:r>
          </a:p>
          <a:p>
            <a:pPr marL="742950" lvl="1" indent="-2286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activators</a:t>
            </a:r>
          </a:p>
          <a:p>
            <a:pPr marL="742950" lvl="1" indent="-228600" algn="l">
              <a:buFont typeface="Arial" panose="020B0604020202020204" pitchFamily="34" charset="0"/>
              <a:buChar char="•"/>
            </a:pPr>
            <a:endParaRPr lang="en-US" sz="2400">
              <a:solidFill>
                <a:srgbClr val="FFFFFF"/>
              </a:solidFill>
            </a:endParaRP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</a:rPr>
              <a:t>adjuváns kategoriák</a:t>
            </a:r>
          </a:p>
          <a:p>
            <a:pPr marL="742950" lvl="1" indent="-2286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használhatóság modositók</a:t>
            </a:r>
          </a:p>
          <a:p>
            <a:pPr marL="742950" lvl="1" indent="-2286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permet modositók</a:t>
            </a:r>
          </a:p>
          <a:p>
            <a:pPr marL="742950" lvl="1" indent="-2286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aktivátorok</a:t>
            </a:r>
            <a:endParaRPr lang="en-US" sz="2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024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E2798DAD-0552-40B4-A6E0-69CFA0A5E5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884357"/>
              </p:ext>
            </p:extLst>
          </p:nvPr>
        </p:nvGraphicFramePr>
        <p:xfrm>
          <a:off x="1997115" y="1799863"/>
          <a:ext cx="8197770" cy="3258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9074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eakers with solution on shelf in lab">
            <a:extLst>
              <a:ext uri="{FF2B5EF4-FFF2-40B4-BE49-F238E27FC236}">
                <a16:creationId xmlns:a16="http://schemas.microsoft.com/office/drawing/2014/main" id="{601A607C-A088-4FE8-9B3E-D65B15A46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ED2C4AC0-62CB-4435-AE6E-B5133C87D5C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utilility adjuvánsok</a:t>
            </a:r>
            <a:endParaRPr lang="en-US" sz="4400" spc="-150">
              <a:solidFill>
                <a:srgbClr val="FFFFFF"/>
              </a:solidFill>
            </a:endParaRP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CCB92C18-32DB-4EF6-983A-5DEA053A0BB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</a:rPr>
              <a:t>víz-kondicionálók</a:t>
            </a:r>
          </a:p>
          <a:p>
            <a:pPr marL="742950" lvl="1" indent="-2286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AMS (water conditioner &amp; activator) </a:t>
            </a:r>
          </a:p>
          <a:p>
            <a:pPr marL="742950" lvl="1" indent="-2286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acidifiers &amp; buffers</a:t>
            </a:r>
          </a:p>
          <a:p>
            <a:pPr marL="742950" lvl="1" indent="-2286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vízlágyítók</a:t>
            </a:r>
            <a:endParaRPr lang="en-US" sz="2800">
              <a:solidFill>
                <a:srgbClr val="FFFFFF"/>
              </a:solidFill>
            </a:endParaRP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</a:rPr>
              <a:t>kompatibilitás fokozók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</a:rPr>
              <a:t>habzásgátlók, habtörők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en-US" sz="2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966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eakers with solution on shelf in lab">
            <a:extLst>
              <a:ext uri="{FF2B5EF4-FFF2-40B4-BE49-F238E27FC236}">
                <a16:creationId xmlns:a16="http://schemas.microsoft.com/office/drawing/2014/main" id="{601A607C-A088-4FE8-9B3E-D65B15A46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ED2C4AC0-62CB-4435-AE6E-B5133C87D5C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GB" sz="4400"/>
              <a:t>k</a:t>
            </a:r>
            <a:r>
              <a:rPr lang="hu-HU" sz="4400"/>
              <a:t>ompatibilitás fokozó</a:t>
            </a:r>
            <a:endParaRPr lang="en-US" sz="4400" spc="-150">
              <a:solidFill>
                <a:srgbClr val="FFFFFF"/>
              </a:solidFill>
            </a:endParaRP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CCB92C18-32DB-4EF6-983A-5DEA053A0BB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hu-HU" sz="2800">
                <a:solidFill>
                  <a:srgbClr val="FFFFFF"/>
                </a:solidFill>
              </a:rPr>
              <a:t>javítja</a:t>
            </a:r>
            <a:r>
              <a:rPr lang="en-GB" sz="2800">
                <a:solidFill>
                  <a:srgbClr val="FFFFFF"/>
                </a:solidFill>
              </a:rPr>
              <a:t>,</a:t>
            </a:r>
            <a:r>
              <a:rPr lang="hu-HU" sz="2800">
                <a:solidFill>
                  <a:srgbClr val="FFFFFF"/>
                </a:solidFill>
              </a:rPr>
              <a:t> illetve biztosítja a fizikai kompatibilitást</a:t>
            </a:r>
          </a:p>
          <a:p>
            <a:pPr marL="742950" lvl="1" indent="-228600" algn="l">
              <a:buFont typeface="Arial" panose="020B0604020202020204" pitchFamily="34" charset="0"/>
              <a:buChar char="•"/>
            </a:pPr>
            <a:r>
              <a:rPr lang="hu-HU" sz="2400">
                <a:solidFill>
                  <a:srgbClr val="FFFFFF"/>
                </a:solidFill>
              </a:rPr>
              <a:t>növényvédőszerek között</a:t>
            </a:r>
          </a:p>
          <a:p>
            <a:pPr marL="742950" lvl="1" indent="-228600" algn="l">
              <a:buFont typeface="Arial" panose="020B0604020202020204" pitchFamily="34" charset="0"/>
              <a:buChar char="•"/>
            </a:pPr>
            <a:r>
              <a:rPr lang="hu-HU" sz="2400">
                <a:solidFill>
                  <a:srgbClr val="FFFFFF"/>
                </a:solidFill>
              </a:rPr>
              <a:t>növényvédőszerek és műtrágya-készítmények</a:t>
            </a:r>
            <a:r>
              <a:rPr lang="en-GB" sz="2400">
                <a:solidFill>
                  <a:srgbClr val="FFFFFF"/>
                </a:solidFill>
              </a:rPr>
              <a:t> </a:t>
            </a:r>
            <a:r>
              <a:rPr lang="hu-HU" sz="2400">
                <a:solidFill>
                  <a:srgbClr val="FFFFFF"/>
                </a:solidFill>
              </a:rPr>
              <a:t>(</a:t>
            </a:r>
            <a:r>
              <a:rPr lang="en-GB" sz="2400">
                <a:solidFill>
                  <a:srgbClr val="FFFFFF"/>
                </a:solidFill>
              </a:rPr>
              <a:t>UAN</a:t>
            </a:r>
            <a:r>
              <a:rPr lang="hu-HU" sz="2400">
                <a:solidFill>
                  <a:srgbClr val="FFFFFF"/>
                </a:solidFill>
              </a:rPr>
              <a:t> &amp; </a:t>
            </a:r>
            <a:r>
              <a:rPr lang="en-GB" sz="2400">
                <a:solidFill>
                  <a:srgbClr val="FFFFFF"/>
                </a:solidFill>
              </a:rPr>
              <a:t>ATS,</a:t>
            </a:r>
            <a:r>
              <a:rPr lang="hu-HU" sz="2400">
                <a:solidFill>
                  <a:srgbClr val="FFFFFF"/>
                </a:solidFill>
              </a:rPr>
              <a:t> stb</a:t>
            </a:r>
            <a:r>
              <a:rPr lang="en-GB" sz="2400">
                <a:solidFill>
                  <a:srgbClr val="FFFFFF"/>
                </a:solidFill>
              </a:rPr>
              <a:t>.</a:t>
            </a:r>
            <a:r>
              <a:rPr lang="hu-HU" sz="2400">
                <a:solidFill>
                  <a:srgbClr val="FFFFFF"/>
                </a:solidFill>
              </a:rPr>
              <a:t>) között</a:t>
            </a:r>
            <a:r>
              <a:rPr lang="hu-HU" sz="2800">
                <a:solidFill>
                  <a:srgbClr val="FFFFFF"/>
                </a:solidFill>
              </a:rPr>
              <a:t>		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hu-HU" sz="2800">
                <a:solidFill>
                  <a:srgbClr val="FFFFFF"/>
                </a:solidFill>
              </a:rPr>
              <a:t>javítja/javíthatja a stabilitást</a:t>
            </a:r>
          </a:p>
          <a:p>
            <a:pPr marL="742950" lvl="1" indent="-228600" algn="l">
              <a:buFont typeface="Arial" panose="020B0604020202020204" pitchFamily="34" charset="0"/>
              <a:buChar char="•"/>
            </a:pPr>
            <a:r>
              <a:rPr lang="hu-HU" sz="2400">
                <a:solidFill>
                  <a:srgbClr val="FFFFFF"/>
                </a:solidFill>
              </a:rPr>
              <a:t>use-rate &amp; time</a:t>
            </a:r>
            <a:endParaRPr lang="en-GB" sz="2400">
              <a:solidFill>
                <a:srgbClr val="FFFFFF"/>
              </a:solidFill>
            </a:endParaRPr>
          </a:p>
          <a:p>
            <a:pPr marL="742950" lvl="1" indent="-228600" algn="l">
              <a:buFont typeface="Arial" panose="020B0604020202020204" pitchFamily="34" charset="0"/>
              <a:buChar char="•"/>
            </a:pPr>
            <a:endParaRPr lang="hu-HU" sz="2800">
              <a:solidFill>
                <a:srgbClr val="FFFFFF"/>
              </a:solidFill>
            </a:endParaRP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hu-HU" sz="2800">
                <a:solidFill>
                  <a:srgbClr val="FFFFFF"/>
                </a:solidFill>
              </a:rPr>
              <a:t>elősegíti a tiszt</a:t>
            </a:r>
            <a:r>
              <a:rPr lang="en-GB" sz="2800">
                <a:solidFill>
                  <a:srgbClr val="FFFFFF"/>
                </a:solidFill>
              </a:rPr>
              <a:t>í</a:t>
            </a:r>
            <a:r>
              <a:rPr lang="hu-HU" sz="2800">
                <a:solidFill>
                  <a:srgbClr val="FFFFFF"/>
                </a:solidFill>
              </a:rPr>
              <a:t>tást</a:t>
            </a:r>
            <a:r>
              <a:rPr lang="en-GB" sz="2800">
                <a:solidFill>
                  <a:srgbClr val="FFFFFF"/>
                </a:solidFill>
              </a:rPr>
              <a:t> és</a:t>
            </a:r>
            <a:r>
              <a:rPr lang="hu-HU" sz="2800">
                <a:solidFill>
                  <a:srgbClr val="FFFFFF"/>
                </a:solidFill>
              </a:rPr>
              <a:t> csökkenti a keresztszennyezést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hu-HU" sz="2800">
              <a:solidFill>
                <a:srgbClr val="FFFFFF"/>
              </a:solidFill>
            </a:endParaRPr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en-US" sz="2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322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eakers with solution on shelf in lab">
            <a:extLst>
              <a:ext uri="{FF2B5EF4-FFF2-40B4-BE49-F238E27FC236}">
                <a16:creationId xmlns:a16="http://schemas.microsoft.com/office/drawing/2014/main" id="{601A607C-A088-4FE8-9B3E-D65B15A46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ED2C4AC0-62CB-4435-AE6E-B5133C87D5C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spray modifiers</a:t>
            </a:r>
            <a:endParaRPr lang="en-US" sz="4400" spc="-150">
              <a:solidFill>
                <a:srgbClr val="FFFFFF"/>
              </a:solidFill>
            </a:endParaRP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CCB92C18-32DB-4EF6-983A-5DEA053A0BB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en-US" sz="3500"/>
              <a:t>drift retardants, deposition &amp; retention aids </a:t>
            </a:r>
            <a:br>
              <a:rPr lang="en-US" altLang="en-US" sz="3500"/>
            </a:br>
            <a:r>
              <a:rPr lang="en-US" altLang="en-US" sz="3500"/>
              <a:t>(</a:t>
            </a:r>
            <a:r>
              <a:rPr lang="hu-HU" sz="3200"/>
              <a:t>elsodródást mérséklők, esőállóságot javitók</a:t>
            </a:r>
            <a:r>
              <a:rPr lang="en-US" altLang="en-US" sz="3500"/>
              <a:t>)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altLang="en-US" sz="3000"/>
              <a:t>wide range of chemistries &amp; performance </a:t>
            </a:r>
          </a:p>
          <a:p>
            <a:pPr marL="1714500" lvl="3" indent="-342900" algn="l">
              <a:buFont typeface="Arial" panose="020B0604020202020204" pitchFamily="34" charset="0"/>
              <a:buChar char="•"/>
            </a:pPr>
            <a:endParaRPr lang="en-US" altLang="en-US" sz="240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en-US" sz="3500"/>
              <a:t>spreaders </a:t>
            </a:r>
            <a:br>
              <a:rPr lang="en-US" altLang="en-US" sz="3500"/>
            </a:br>
            <a:r>
              <a:rPr lang="en-US" altLang="en-US" sz="3500"/>
              <a:t>(</a:t>
            </a:r>
            <a:r>
              <a:rPr lang="hu-HU" sz="3200"/>
              <a:t>szétterülést fokozók (fedettség javitók</a:t>
            </a:r>
            <a:r>
              <a:rPr lang="en-GB" sz="3200"/>
              <a:t>)</a:t>
            </a:r>
            <a:r>
              <a:rPr lang="en-US" altLang="en-US" sz="3500"/>
              <a:t>)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altLang="en-US" sz="3100"/>
              <a:t>low surfactant load 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altLang="en-US" sz="3100"/>
              <a:t>super spreaders/siloxanes</a:t>
            </a:r>
          </a:p>
          <a:p>
            <a:pPr marL="1714500" lvl="3" indent="-342900" algn="l">
              <a:buFont typeface="Arial" panose="020B0604020202020204" pitchFamily="34" charset="0"/>
              <a:buChar char="•"/>
            </a:pPr>
            <a:endParaRPr lang="en-US" altLang="en-US" sz="250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en-US" sz="3500"/>
              <a:t>stickers (</a:t>
            </a:r>
            <a:r>
              <a:rPr lang="hu-HU" sz="3200"/>
              <a:t>tapadásfokozók, ragasztók</a:t>
            </a:r>
            <a:r>
              <a:rPr lang="en-GB" sz="3200"/>
              <a:t>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88072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eakers with solution on shelf in lab">
            <a:extLst>
              <a:ext uri="{FF2B5EF4-FFF2-40B4-BE49-F238E27FC236}">
                <a16:creationId xmlns:a16="http://schemas.microsoft.com/office/drawing/2014/main" id="{601A607C-A088-4FE8-9B3E-D65B15A46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ED2C4AC0-62CB-4435-AE6E-B5133C87D5C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elsodródást gátlók</a:t>
            </a:r>
            <a:endParaRPr lang="en-US" sz="4400" spc="-150">
              <a:solidFill>
                <a:srgbClr val="FFFFFF"/>
              </a:solidFill>
            </a:endParaRP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CCB92C18-32DB-4EF6-983A-5DEA053A0BB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en-US" sz="3500"/>
              <a:t>polyacrylamide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altLang="en-US" sz="3100"/>
              <a:t>30% concentrates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altLang="en-US" sz="3100"/>
              <a:t>next generation/premix compatible/multifunctional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en-US" sz="350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en-US" sz="3500"/>
              <a:t>surfactant/oil blends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altLang="en-US" sz="3100"/>
              <a:t>select surfactant structures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en-US" sz="350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en-US" sz="3500"/>
              <a:t>organic polymers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altLang="en-US" sz="3100"/>
              <a:t>hydroxy propyl guar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altLang="en-US" sz="3100"/>
              <a:t>superior drift control &amp; droplet retention</a:t>
            </a:r>
            <a:endParaRPr lang="en-US" altLang="en-US" sz="3500"/>
          </a:p>
        </p:txBody>
      </p:sp>
    </p:spTree>
    <p:extLst>
      <p:ext uri="{BB962C8B-B14F-4D97-AF65-F5344CB8AC3E}">
        <p14:creationId xmlns:p14="http://schemas.microsoft.com/office/powerpoint/2010/main" val="760018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eakers with solution on shelf in lab">
            <a:extLst>
              <a:ext uri="{FF2B5EF4-FFF2-40B4-BE49-F238E27FC236}">
                <a16:creationId xmlns:a16="http://schemas.microsoft.com/office/drawing/2014/main" id="{601A607C-A088-4FE8-9B3E-D65B15A46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ED2C4AC0-62CB-4435-AE6E-B5133C87D5C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GB" sz="4400"/>
              <a:t>c</a:t>
            </a:r>
            <a:r>
              <a:rPr lang="hu-HU" sz="4400"/>
              <a:t>seppspektrum permetezés  - sz</a:t>
            </a:r>
            <a:r>
              <a:rPr lang="en-GB" sz="4400"/>
              <a:t>ó</a:t>
            </a:r>
            <a:r>
              <a:rPr lang="hu-HU" sz="4400"/>
              <a:t>rófej/fuvóka</a:t>
            </a:r>
            <a:endParaRPr lang="en-US" sz="4400" spc="-150">
              <a:solidFill>
                <a:srgbClr val="FFFFFF"/>
              </a:solidFill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335C4F4-9D41-4A27-BCFA-AA1D3104F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361" y="2055812"/>
            <a:ext cx="5763277" cy="3933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03584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eakers with solution on shelf in lab">
            <a:extLst>
              <a:ext uri="{FF2B5EF4-FFF2-40B4-BE49-F238E27FC236}">
                <a16:creationId xmlns:a16="http://schemas.microsoft.com/office/drawing/2014/main" id="{601A607C-A088-4FE8-9B3E-D65B15A46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8" name="Kép 1">
            <a:extLst>
              <a:ext uri="{FF2B5EF4-FFF2-40B4-BE49-F238E27FC236}">
                <a16:creationId xmlns:a16="http://schemas.microsoft.com/office/drawing/2014/main" id="{B238D03B-2CDC-4C5B-983C-D57003C63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225" y="704850"/>
            <a:ext cx="859155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78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eakers with solution on shelf in lab">
            <a:extLst>
              <a:ext uri="{FF2B5EF4-FFF2-40B4-BE49-F238E27FC236}">
                <a16:creationId xmlns:a16="http://schemas.microsoft.com/office/drawing/2014/main" id="{601A607C-A088-4FE8-9B3E-D65B15A46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ED2C4AC0-62CB-4435-AE6E-B5133C87D5C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aktivátor adjuvants</a:t>
            </a:r>
            <a:endParaRPr lang="en-US" sz="4400" spc="-150">
              <a:solidFill>
                <a:srgbClr val="FFFFFF"/>
              </a:solidFill>
            </a:endParaRP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CCB92C18-32DB-4EF6-983A-5DEA053A0BB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altLang="en-US" sz="3500"/>
              <a:t>surfactants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altLang="en-US" sz="3100"/>
              <a:t>General Purpose NIS (older chemistry)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altLang="en-US" sz="3100"/>
              <a:t>Specific Use (better chemistry, more active)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GB" altLang="en-US" sz="350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altLang="en-US" sz="3500"/>
              <a:t>penetrants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altLang="en-US" sz="3100"/>
              <a:t>Modified Seed Oils (MSO)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altLang="en-US" sz="3100"/>
              <a:t>Crop Oil Concentrates (COC)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altLang="en-US" sz="3100"/>
              <a:t>High Surfactant Oils (HSO)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GB" altLang="en-US" sz="3500"/>
          </a:p>
        </p:txBody>
      </p:sp>
    </p:spTree>
    <p:extLst>
      <p:ext uri="{BB962C8B-B14F-4D97-AF65-F5344CB8AC3E}">
        <p14:creationId xmlns:p14="http://schemas.microsoft.com/office/powerpoint/2010/main" val="1221850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eakers with solution on shelf in lab">
            <a:extLst>
              <a:ext uri="{FF2B5EF4-FFF2-40B4-BE49-F238E27FC236}">
                <a16:creationId xmlns:a16="http://schemas.microsoft.com/office/drawing/2014/main" id="{601A607C-A088-4FE8-9B3E-D65B15A46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6" name="Tartalom helye 3">
            <a:extLst>
              <a:ext uri="{FF2B5EF4-FFF2-40B4-BE49-F238E27FC236}">
                <a16:creationId xmlns:a16="http://schemas.microsoft.com/office/drawing/2014/main" id="{CDA0976A-2F82-4FD6-9CE2-132D2964B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227" y="1110684"/>
            <a:ext cx="6553545" cy="463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004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eakers with solution on shelf in lab">
            <a:extLst>
              <a:ext uri="{FF2B5EF4-FFF2-40B4-BE49-F238E27FC236}">
                <a16:creationId xmlns:a16="http://schemas.microsoft.com/office/drawing/2014/main" id="{601A607C-A088-4FE8-9B3E-D65B15A46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ED2C4AC0-62CB-4435-AE6E-B5133C87D5C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adjuvant</a:t>
            </a:r>
            <a:endParaRPr lang="en-US" sz="4400" spc="-150">
              <a:solidFill>
                <a:srgbClr val="FFFFFF"/>
              </a:solidFill>
            </a:endParaRP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CCB92C18-32DB-4EF6-983A-5DEA053A0BB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altLang="en-US" sz="3500" b="1"/>
              <a:t>ASTM E 1519 </a:t>
            </a:r>
            <a:r>
              <a:rPr lang="en-GB" altLang="en-US" sz="3500"/>
              <a:t>- a material added to a tank mix to aid or modify the action of an agrichemical, or the physical characteristics of the mixture.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GB" altLang="en-US" sz="350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altLang="en-US" sz="3500" b="1"/>
              <a:t>WSSA Herbicide Handbook </a:t>
            </a:r>
            <a:r>
              <a:rPr lang="en-GB" altLang="en-US" sz="3500"/>
              <a:t>- any substance in a herbicide formulation or added to the spray tank to modify herbicidal activity or application characteristics.</a:t>
            </a:r>
          </a:p>
        </p:txBody>
      </p:sp>
    </p:spTree>
    <p:extLst>
      <p:ext uri="{BB962C8B-B14F-4D97-AF65-F5344CB8AC3E}">
        <p14:creationId xmlns:p14="http://schemas.microsoft.com/office/powerpoint/2010/main" val="10879578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eakers with solution on shelf in lab">
            <a:extLst>
              <a:ext uri="{FF2B5EF4-FFF2-40B4-BE49-F238E27FC236}">
                <a16:creationId xmlns:a16="http://schemas.microsoft.com/office/drawing/2014/main" id="{601A607C-A088-4FE8-9B3E-D65B15A46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ED2C4AC0-62CB-4435-AE6E-B5133C87D5C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MICRO BIO</a:t>
            </a: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CCB92C18-32DB-4EF6-983A-5DEA053A0BB9}"/>
              </a:ext>
            </a:extLst>
          </p:cNvPr>
          <p:cNvSpPr txBox="1">
            <a:spLocks/>
          </p:cNvSpPr>
          <p:nvPr/>
        </p:nvSpPr>
        <p:spPr>
          <a:xfrm>
            <a:off x="838200" y="3727047"/>
            <a:ext cx="10609162" cy="24499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altLang="en-US" sz="2800"/>
              <a:t>behaviors: spreader &amp; sticker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altLang="en-US" sz="2800"/>
              <a:t>way: tank-mix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altLang="en-US" sz="2800"/>
              <a:t>application rate: 0.1-0.2% v/v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altLang="en-US" sz="2800"/>
              <a:t>labeling: Xn</a:t>
            </a:r>
          </a:p>
        </p:txBody>
      </p:sp>
      <p:sp>
        <p:nvSpPr>
          <p:cNvPr id="6" name="Tartalom helye 2">
            <a:extLst>
              <a:ext uri="{FF2B5EF4-FFF2-40B4-BE49-F238E27FC236}">
                <a16:creationId xmlns:a16="http://schemas.microsoft.com/office/drawing/2014/main" id="{E782236F-06A7-4C2D-9312-18CC2D1CBCA5}"/>
              </a:ext>
            </a:extLst>
          </p:cNvPr>
          <p:cNvSpPr txBox="1">
            <a:spLocks/>
          </p:cNvSpPr>
          <p:nvPr/>
        </p:nvSpPr>
        <p:spPr>
          <a:xfrm>
            <a:off x="838200" y="2110871"/>
            <a:ext cx="10609162" cy="2449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altLang="en-US" sz="3200"/>
              <a:t>+ EUCACOL AGE/EC (Di-octyl sulfosuccinate)</a:t>
            </a:r>
          </a:p>
          <a:p>
            <a:pPr algn="l"/>
            <a:r>
              <a:rPr lang="en-GB" altLang="en-US" sz="3200"/>
              <a:t>+ EMULSON AG/ISD (</a:t>
            </a:r>
            <a:r>
              <a:rPr lang="it-IT" sz="3200"/>
              <a:t>Iso C10 alcohol -7EO</a:t>
            </a:r>
            <a:r>
              <a:rPr lang="en-GB" altLang="en-US" sz="3200"/>
              <a:t>)</a:t>
            </a:r>
          </a:p>
          <a:p>
            <a:pPr algn="l"/>
            <a:r>
              <a:rPr lang="en-GB" altLang="en-US" sz="3200"/>
              <a:t>+ EMULSON MES (</a:t>
            </a:r>
            <a:r>
              <a:rPr lang="it-IT" sz="3200"/>
              <a:t>Methyl ester (oleate)</a:t>
            </a:r>
            <a:r>
              <a:rPr lang="en-GB" altLang="en-US" sz="320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305079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u-HU" sz="4400"/>
              <a:t>adjuváns megválasztása függ</a:t>
            </a:r>
            <a:endParaRPr lang="hu-HU" sz="4400" dirty="0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F08D0C87-F4CF-4E18-A991-759CDE2AAAF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hu-HU" sz="2800"/>
              <a:t>a hatóanyag v</a:t>
            </a:r>
            <a:r>
              <a:rPr lang="en-GB" sz="2800"/>
              <a:t>í</a:t>
            </a:r>
            <a:r>
              <a:rPr lang="hu-HU" sz="2800"/>
              <a:t>zoldható vagy oldhatatlan</a:t>
            </a:r>
            <a:br>
              <a:rPr lang="en-GB" sz="2800"/>
            </a:br>
            <a:r>
              <a:rPr lang="hu-HU" sz="2800"/>
              <a:t>oldhatóság, megoszlási hányados (log P)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sz="2400"/>
              <a:t>m</a:t>
            </a:r>
            <a:r>
              <a:rPr lang="hu-HU" sz="2400"/>
              <a:t>egoszlás oktanol és víz fázisban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sz="2400"/>
              <a:t>n</a:t>
            </a:r>
            <a:r>
              <a:rPr lang="hu-HU" sz="2400"/>
              <a:t>agyobb log P a hatóanyag nagyobb lipofilitását fejezi ki</a:t>
            </a:r>
            <a:endParaRPr lang="en-GB" sz="2400"/>
          </a:p>
          <a:p>
            <a:pPr marL="514350" indent="-514350" algn="l">
              <a:buFont typeface="+mj-lt"/>
              <a:buAutoNum type="arabicPeriod"/>
            </a:pPr>
            <a:r>
              <a:rPr lang="hu-HU" sz="2800"/>
              <a:t>hatásmód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hu-HU" sz="2400"/>
              <a:t>szisztemikus vagy nem-szisztemikus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hu-HU" sz="2400"/>
              <a:t>szelekt</a:t>
            </a:r>
            <a:r>
              <a:rPr lang="en-GB" sz="2400"/>
              <a:t>í</a:t>
            </a:r>
            <a:r>
              <a:rPr lang="hu-HU" sz="2400"/>
              <a:t>v vagy nem szelekt</a:t>
            </a:r>
            <a:r>
              <a:rPr lang="en-GB" sz="2400"/>
              <a:t>í</a:t>
            </a:r>
            <a:r>
              <a:rPr lang="hu-HU" sz="2400"/>
              <a:t>v</a:t>
            </a:r>
            <a:endParaRPr lang="en-GB" sz="2400"/>
          </a:p>
          <a:p>
            <a:pPr marL="514350" indent="-514350" algn="l">
              <a:buFont typeface="+mj-lt"/>
              <a:buAutoNum type="arabicPeriod"/>
            </a:pPr>
            <a:r>
              <a:rPr lang="hu-HU" sz="2800"/>
              <a:t>format</a:t>
            </a:r>
            <a:r>
              <a:rPr lang="en-GB" sz="2800"/>
              <a:t>í</a:t>
            </a:r>
            <a:r>
              <a:rPr lang="hu-HU" sz="2800"/>
              <a:t>pus</a:t>
            </a:r>
          </a:p>
        </p:txBody>
      </p:sp>
    </p:spTree>
    <p:extLst>
      <p:ext uri="{BB962C8B-B14F-4D97-AF65-F5344CB8AC3E}">
        <p14:creationId xmlns:p14="http://schemas.microsoft.com/office/powerpoint/2010/main" val="867076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eakers with solution on shelf in lab">
            <a:extLst>
              <a:ext uri="{FF2B5EF4-FFF2-40B4-BE49-F238E27FC236}">
                <a16:creationId xmlns:a16="http://schemas.microsoft.com/office/drawing/2014/main" id="{601A607C-A088-4FE8-9B3E-D65B15A46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ED2C4AC0-62CB-4435-AE6E-B5133C87D5C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ROLFEN LIGHT</a:t>
            </a: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CCB92C18-32DB-4EF6-983A-5DEA053A0BB9}"/>
              </a:ext>
            </a:extLst>
          </p:cNvPr>
          <p:cNvSpPr txBox="1">
            <a:spLocks/>
          </p:cNvSpPr>
          <p:nvPr/>
        </p:nvSpPr>
        <p:spPr>
          <a:xfrm>
            <a:off x="838200" y="3727047"/>
            <a:ext cx="10609162" cy="24499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altLang="en-US" sz="2800"/>
              <a:t>behaviors: spreader &amp; sticker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altLang="en-US" sz="2800"/>
              <a:t>way: tank-mix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altLang="en-US" sz="2800"/>
              <a:t>application rate: 0.1% v/v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altLang="en-US" sz="2800"/>
              <a:t>labeling: Xn, Xi</a:t>
            </a:r>
          </a:p>
        </p:txBody>
      </p:sp>
      <p:sp>
        <p:nvSpPr>
          <p:cNvPr id="6" name="Tartalom helye 2">
            <a:extLst>
              <a:ext uri="{FF2B5EF4-FFF2-40B4-BE49-F238E27FC236}">
                <a16:creationId xmlns:a16="http://schemas.microsoft.com/office/drawing/2014/main" id="{E782236F-06A7-4C2D-9312-18CC2D1CBCA5}"/>
              </a:ext>
            </a:extLst>
          </p:cNvPr>
          <p:cNvSpPr txBox="1">
            <a:spLocks/>
          </p:cNvSpPr>
          <p:nvPr/>
        </p:nvSpPr>
        <p:spPr>
          <a:xfrm>
            <a:off x="838200" y="2110871"/>
            <a:ext cx="10609162" cy="2449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altLang="en-US" sz="3200"/>
              <a:t>+ IMBIROL TO/NA/70 (Di-octyl sulfosuccinate)</a:t>
            </a:r>
          </a:p>
          <a:p>
            <a:pPr algn="l"/>
            <a:r>
              <a:rPr lang="en-GB" altLang="en-US" sz="3200"/>
              <a:t>+ EMULSON AG/ISD (</a:t>
            </a:r>
            <a:r>
              <a:rPr lang="it-IT" sz="3200"/>
              <a:t>Iso C10 alcohol -7EO</a:t>
            </a:r>
            <a:r>
              <a:rPr lang="en-GB" altLang="en-US" sz="3200"/>
              <a:t>)</a:t>
            </a:r>
          </a:p>
          <a:p>
            <a:pPr algn="l"/>
            <a:r>
              <a:rPr lang="en-GB" altLang="en-US" sz="3200"/>
              <a:t>+ WATER/dipropylene glycol</a:t>
            </a:r>
          </a:p>
        </p:txBody>
      </p:sp>
    </p:spTree>
    <p:extLst>
      <p:ext uri="{BB962C8B-B14F-4D97-AF65-F5344CB8AC3E}">
        <p14:creationId xmlns:p14="http://schemas.microsoft.com/office/powerpoint/2010/main" val="4181835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eakers with solution on shelf in lab">
            <a:extLst>
              <a:ext uri="{FF2B5EF4-FFF2-40B4-BE49-F238E27FC236}">
                <a16:creationId xmlns:a16="http://schemas.microsoft.com/office/drawing/2014/main" id="{601A607C-A088-4FE8-9B3E-D65B15A46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ED2C4AC0-62CB-4435-AE6E-B5133C87D5C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ROLFEN </a:t>
            </a:r>
            <a:r>
              <a:rPr lang="en-GB" sz="4400"/>
              <a:t>BIO</a:t>
            </a:r>
            <a:endParaRPr lang="hu-HU" sz="4400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CCB92C18-32DB-4EF6-983A-5DEA053A0BB9}"/>
              </a:ext>
            </a:extLst>
          </p:cNvPr>
          <p:cNvSpPr txBox="1">
            <a:spLocks/>
          </p:cNvSpPr>
          <p:nvPr/>
        </p:nvSpPr>
        <p:spPr>
          <a:xfrm>
            <a:off x="838200" y="3727047"/>
            <a:ext cx="10609162" cy="24499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altLang="en-US" sz="2800"/>
              <a:t>behaviors: adjuvant for glyphosate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altLang="en-US" sz="2800"/>
              <a:t>way: built-in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altLang="en-US" sz="2800"/>
              <a:t>application rate: 10-20% w/w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altLang="en-US" sz="2800"/>
              <a:t>labeling: Xi</a:t>
            </a:r>
          </a:p>
        </p:txBody>
      </p:sp>
      <p:sp>
        <p:nvSpPr>
          <p:cNvPr id="6" name="Tartalom helye 2">
            <a:extLst>
              <a:ext uri="{FF2B5EF4-FFF2-40B4-BE49-F238E27FC236}">
                <a16:creationId xmlns:a16="http://schemas.microsoft.com/office/drawing/2014/main" id="{E782236F-06A7-4C2D-9312-18CC2D1CBCA5}"/>
              </a:ext>
            </a:extLst>
          </p:cNvPr>
          <p:cNvSpPr txBox="1">
            <a:spLocks/>
          </p:cNvSpPr>
          <p:nvPr/>
        </p:nvSpPr>
        <p:spPr>
          <a:xfrm>
            <a:off x="838200" y="2110871"/>
            <a:ext cx="10609162" cy="2449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altLang="en-US" sz="3200"/>
              <a:t>+ ALKYL ETHOXY-PHOSPATE ACID</a:t>
            </a:r>
          </a:p>
        </p:txBody>
      </p:sp>
    </p:spTree>
    <p:extLst>
      <p:ext uri="{BB962C8B-B14F-4D97-AF65-F5344CB8AC3E}">
        <p14:creationId xmlns:p14="http://schemas.microsoft.com/office/powerpoint/2010/main" val="1166210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eakers with solution on shelf in lab">
            <a:extLst>
              <a:ext uri="{FF2B5EF4-FFF2-40B4-BE49-F238E27FC236}">
                <a16:creationId xmlns:a16="http://schemas.microsoft.com/office/drawing/2014/main" id="{601A607C-A088-4FE8-9B3E-D65B15A46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ED2C4AC0-62CB-4435-AE6E-B5133C87D5C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EMULSON AG 650</a:t>
            </a: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CCB92C18-32DB-4EF6-983A-5DEA053A0BB9}"/>
              </a:ext>
            </a:extLst>
          </p:cNvPr>
          <p:cNvSpPr txBox="1">
            <a:spLocks/>
          </p:cNvSpPr>
          <p:nvPr/>
        </p:nvSpPr>
        <p:spPr>
          <a:xfrm>
            <a:off x="838200" y="3727047"/>
            <a:ext cx="10609162" cy="24499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altLang="en-US" sz="2800"/>
              <a:t>behaviors: spreader &amp; sticker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altLang="en-US" sz="2800"/>
              <a:t>way: tank-mix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altLang="en-US" sz="2800"/>
              <a:t>application rate: depending upon the crop application and spray volume, it should be applied at a dose rate in the range of 0.05 to 0.5% v/v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altLang="en-US" sz="2800"/>
              <a:t>labeling: -</a:t>
            </a:r>
          </a:p>
        </p:txBody>
      </p:sp>
      <p:sp>
        <p:nvSpPr>
          <p:cNvPr id="6" name="Tartalom helye 2">
            <a:extLst>
              <a:ext uri="{FF2B5EF4-FFF2-40B4-BE49-F238E27FC236}">
                <a16:creationId xmlns:a16="http://schemas.microsoft.com/office/drawing/2014/main" id="{E782236F-06A7-4C2D-9312-18CC2D1CBCA5}"/>
              </a:ext>
            </a:extLst>
          </p:cNvPr>
          <p:cNvSpPr txBox="1">
            <a:spLocks/>
          </p:cNvSpPr>
          <p:nvPr/>
        </p:nvSpPr>
        <p:spPr>
          <a:xfrm>
            <a:off x="838200" y="2110871"/>
            <a:ext cx="10609162" cy="2449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altLang="en-US" sz="3200"/>
              <a:t>+ FATTY AMINE EO/PO</a:t>
            </a:r>
          </a:p>
          <a:p>
            <a:pPr algn="l"/>
            <a:r>
              <a:rPr lang="en-GB" altLang="en-US" sz="3200"/>
              <a:t>+ SORBILENE L (Sorbitan ester EO)</a:t>
            </a:r>
          </a:p>
        </p:txBody>
      </p:sp>
    </p:spTree>
    <p:extLst>
      <p:ext uri="{BB962C8B-B14F-4D97-AF65-F5344CB8AC3E}">
        <p14:creationId xmlns:p14="http://schemas.microsoft.com/office/powerpoint/2010/main" val="30820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eakers with solution on shelf in lab">
            <a:extLst>
              <a:ext uri="{FF2B5EF4-FFF2-40B4-BE49-F238E27FC236}">
                <a16:creationId xmlns:a16="http://schemas.microsoft.com/office/drawing/2014/main" id="{601A607C-A088-4FE8-9B3E-D65B15A46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ED2C4AC0-62CB-4435-AE6E-B5133C87D5C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EMULSON AG GPE3/CA</a:t>
            </a: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CCB92C18-32DB-4EF6-983A-5DEA053A0BB9}"/>
              </a:ext>
            </a:extLst>
          </p:cNvPr>
          <p:cNvSpPr txBox="1">
            <a:spLocks/>
          </p:cNvSpPr>
          <p:nvPr/>
        </p:nvSpPr>
        <p:spPr>
          <a:xfrm>
            <a:off x="838200" y="3727047"/>
            <a:ext cx="10609162" cy="24499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altLang="en-US" sz="2800"/>
              <a:t>behaviors: adjuvant for glyphosate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altLang="en-US" sz="2800"/>
              <a:t>way: built-in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altLang="en-US" sz="2800"/>
              <a:t>application rate: 10-15% w/w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altLang="en-US" sz="2800"/>
              <a:t>labeling: Xn</a:t>
            </a:r>
          </a:p>
        </p:txBody>
      </p:sp>
      <p:sp>
        <p:nvSpPr>
          <p:cNvPr id="6" name="Tartalom helye 2">
            <a:extLst>
              <a:ext uri="{FF2B5EF4-FFF2-40B4-BE49-F238E27FC236}">
                <a16:creationId xmlns:a16="http://schemas.microsoft.com/office/drawing/2014/main" id="{E782236F-06A7-4C2D-9312-18CC2D1CBCA5}"/>
              </a:ext>
            </a:extLst>
          </p:cNvPr>
          <p:cNvSpPr txBox="1">
            <a:spLocks/>
          </p:cNvSpPr>
          <p:nvPr/>
        </p:nvSpPr>
        <p:spPr>
          <a:xfrm>
            <a:off x="838200" y="2110871"/>
            <a:ext cx="10609162" cy="2449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altLang="en-US" sz="3200"/>
              <a:t>+ SEMILAVORATO 28 SS (Tallow amine ethoxylate)</a:t>
            </a:r>
          </a:p>
          <a:p>
            <a:pPr algn="l"/>
            <a:r>
              <a:rPr lang="en-GB" altLang="en-US" sz="3200"/>
              <a:t>+ ISO BUTYL ALCOHOL</a:t>
            </a:r>
          </a:p>
        </p:txBody>
      </p:sp>
    </p:spTree>
    <p:extLst>
      <p:ext uri="{BB962C8B-B14F-4D97-AF65-F5344CB8AC3E}">
        <p14:creationId xmlns:p14="http://schemas.microsoft.com/office/powerpoint/2010/main" val="3225245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eakers with solution on shelf in lab">
            <a:extLst>
              <a:ext uri="{FF2B5EF4-FFF2-40B4-BE49-F238E27FC236}">
                <a16:creationId xmlns:a16="http://schemas.microsoft.com/office/drawing/2014/main" id="{601A607C-A088-4FE8-9B3E-D65B15A46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ED2C4AC0-62CB-4435-AE6E-B5133C87D5C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EMULSON AG ISD/90</a:t>
            </a: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CCB92C18-32DB-4EF6-983A-5DEA053A0BB9}"/>
              </a:ext>
            </a:extLst>
          </p:cNvPr>
          <p:cNvSpPr txBox="1">
            <a:spLocks/>
          </p:cNvSpPr>
          <p:nvPr/>
        </p:nvSpPr>
        <p:spPr>
          <a:xfrm>
            <a:off x="838200" y="3727047"/>
            <a:ext cx="10609162" cy="24499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altLang="en-US" sz="2800"/>
              <a:t>behaviors: spreader &amp; sticker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altLang="en-US" sz="2800"/>
              <a:t>way: tank-mix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altLang="en-US" sz="2800"/>
              <a:t>application rate: 0.1% v/v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altLang="en-US" sz="2800"/>
              <a:t>labeling: Xn</a:t>
            </a:r>
          </a:p>
        </p:txBody>
      </p:sp>
      <p:sp>
        <p:nvSpPr>
          <p:cNvPr id="6" name="Tartalom helye 2">
            <a:extLst>
              <a:ext uri="{FF2B5EF4-FFF2-40B4-BE49-F238E27FC236}">
                <a16:creationId xmlns:a16="http://schemas.microsoft.com/office/drawing/2014/main" id="{E782236F-06A7-4C2D-9312-18CC2D1CBCA5}"/>
              </a:ext>
            </a:extLst>
          </p:cNvPr>
          <p:cNvSpPr txBox="1">
            <a:spLocks/>
          </p:cNvSpPr>
          <p:nvPr/>
        </p:nvSpPr>
        <p:spPr>
          <a:xfrm>
            <a:off x="838200" y="2110871"/>
            <a:ext cx="10609162" cy="2449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altLang="en-US" sz="3200"/>
              <a:t>+ EMULSON AG/ISD (Iso C10 alcohol -7EO)</a:t>
            </a:r>
          </a:p>
          <a:p>
            <a:pPr algn="l"/>
            <a:r>
              <a:rPr lang="en-GB" altLang="en-US" sz="3200"/>
              <a:t>+ WATER</a:t>
            </a:r>
          </a:p>
        </p:txBody>
      </p:sp>
    </p:spTree>
    <p:extLst>
      <p:ext uri="{BB962C8B-B14F-4D97-AF65-F5344CB8AC3E}">
        <p14:creationId xmlns:p14="http://schemas.microsoft.com/office/powerpoint/2010/main" val="884523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eakers with solution on shelf in lab">
            <a:extLst>
              <a:ext uri="{FF2B5EF4-FFF2-40B4-BE49-F238E27FC236}">
                <a16:creationId xmlns:a16="http://schemas.microsoft.com/office/drawing/2014/main" id="{601A607C-A088-4FE8-9B3E-D65B15A46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ED2C4AC0-62CB-4435-AE6E-B5133C87D5C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EUCAROL AGE/SS</a:t>
            </a: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CCB92C18-32DB-4EF6-983A-5DEA053A0BB9}"/>
              </a:ext>
            </a:extLst>
          </p:cNvPr>
          <p:cNvSpPr txBox="1">
            <a:spLocks/>
          </p:cNvSpPr>
          <p:nvPr/>
        </p:nvSpPr>
        <p:spPr>
          <a:xfrm>
            <a:off x="838200" y="3727047"/>
            <a:ext cx="10609162" cy="24499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altLang="en-US" sz="2800"/>
              <a:t>behaviors: adjuvant for glyphosate “TAE free”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altLang="en-US" sz="2800"/>
              <a:t>way: built-in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altLang="en-US" sz="2800"/>
              <a:t>application rate: 10-20% w/w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altLang="en-US" sz="2800"/>
              <a:t>labeling: Xi</a:t>
            </a:r>
          </a:p>
        </p:txBody>
      </p:sp>
      <p:sp>
        <p:nvSpPr>
          <p:cNvPr id="6" name="Tartalom helye 2">
            <a:extLst>
              <a:ext uri="{FF2B5EF4-FFF2-40B4-BE49-F238E27FC236}">
                <a16:creationId xmlns:a16="http://schemas.microsoft.com/office/drawing/2014/main" id="{E782236F-06A7-4C2D-9312-18CC2D1CBCA5}"/>
              </a:ext>
            </a:extLst>
          </p:cNvPr>
          <p:cNvSpPr txBox="1">
            <a:spLocks/>
          </p:cNvSpPr>
          <p:nvPr/>
        </p:nvSpPr>
        <p:spPr>
          <a:xfrm>
            <a:off x="838200" y="2110871"/>
            <a:ext cx="10609162" cy="2449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altLang="en-US" sz="3200"/>
              <a:t>+ Alkylpolyglucoside sulfosuccinate ester</a:t>
            </a:r>
          </a:p>
        </p:txBody>
      </p:sp>
    </p:spTree>
    <p:extLst>
      <p:ext uri="{BB962C8B-B14F-4D97-AF65-F5344CB8AC3E}">
        <p14:creationId xmlns:p14="http://schemas.microsoft.com/office/powerpoint/2010/main" val="480995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eakers with solution on shelf in lab">
            <a:extLst>
              <a:ext uri="{FF2B5EF4-FFF2-40B4-BE49-F238E27FC236}">
                <a16:creationId xmlns:a16="http://schemas.microsoft.com/office/drawing/2014/main" id="{601A607C-A088-4FE8-9B3E-D65B15A46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ED2C4AC0-62CB-4435-AE6E-B5133C87D5C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EMULSON AG ISD/90</a:t>
            </a: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CCB92C18-32DB-4EF6-983A-5DEA053A0BB9}"/>
              </a:ext>
            </a:extLst>
          </p:cNvPr>
          <p:cNvSpPr txBox="1">
            <a:spLocks/>
          </p:cNvSpPr>
          <p:nvPr/>
        </p:nvSpPr>
        <p:spPr>
          <a:xfrm>
            <a:off x="838200" y="3727047"/>
            <a:ext cx="10609162" cy="24499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altLang="en-US" sz="2800"/>
              <a:t>behaviors: spreader &amp; sticker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altLang="en-US" sz="2800"/>
              <a:t>way: tank-mix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altLang="en-US" sz="2800"/>
              <a:t>application rate: 0.1% v/v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altLang="en-US" sz="2800"/>
              <a:t>labeling: Xn</a:t>
            </a:r>
          </a:p>
        </p:txBody>
      </p:sp>
      <p:sp>
        <p:nvSpPr>
          <p:cNvPr id="6" name="Tartalom helye 2">
            <a:extLst>
              <a:ext uri="{FF2B5EF4-FFF2-40B4-BE49-F238E27FC236}">
                <a16:creationId xmlns:a16="http://schemas.microsoft.com/office/drawing/2014/main" id="{E782236F-06A7-4C2D-9312-18CC2D1CBCA5}"/>
              </a:ext>
            </a:extLst>
          </p:cNvPr>
          <p:cNvSpPr txBox="1">
            <a:spLocks/>
          </p:cNvSpPr>
          <p:nvPr/>
        </p:nvSpPr>
        <p:spPr>
          <a:xfrm>
            <a:off x="838200" y="2110871"/>
            <a:ext cx="10609162" cy="2449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altLang="en-US" sz="3200"/>
              <a:t>+ EMULSON AG/ISD (Iso C10 alcohol -7EO)</a:t>
            </a:r>
            <a:br>
              <a:rPr lang="en-GB" altLang="en-US" sz="3200"/>
            </a:br>
            <a:r>
              <a:rPr lang="en-GB" altLang="en-US" sz="3200"/>
              <a:t>+ WATER</a:t>
            </a:r>
          </a:p>
          <a:p>
            <a:pPr algn="l"/>
            <a:endParaRPr lang="en-GB" altLang="en-US" sz="3200"/>
          </a:p>
        </p:txBody>
      </p:sp>
    </p:spTree>
    <p:extLst>
      <p:ext uri="{BB962C8B-B14F-4D97-AF65-F5344CB8AC3E}">
        <p14:creationId xmlns:p14="http://schemas.microsoft.com/office/powerpoint/2010/main" val="3947029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eakers with solution on shelf in lab">
            <a:extLst>
              <a:ext uri="{FF2B5EF4-FFF2-40B4-BE49-F238E27FC236}">
                <a16:creationId xmlns:a16="http://schemas.microsoft.com/office/drawing/2014/main" id="{601A607C-A088-4FE8-9B3E-D65B15A46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ED2C4AC0-62CB-4435-AE6E-B5133C87D5C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hu-HU" sz="4400"/>
              <a:t>EUCAROL AGE/ECM</a:t>
            </a: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CCB92C18-32DB-4EF6-983A-5DEA053A0BB9}"/>
              </a:ext>
            </a:extLst>
          </p:cNvPr>
          <p:cNvSpPr txBox="1">
            <a:spLocks/>
          </p:cNvSpPr>
          <p:nvPr/>
        </p:nvSpPr>
        <p:spPr>
          <a:xfrm>
            <a:off x="838200" y="3727047"/>
            <a:ext cx="10609162" cy="24499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altLang="en-US" sz="2800"/>
              <a:t>behaviors: general purposes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altLang="en-US" sz="2800"/>
              <a:t>way: tank-mix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altLang="en-US" sz="2800"/>
              <a:t>application rate: : 0.1 -0.25 v/v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altLang="en-US" sz="2800"/>
              <a:t>labeling: -</a:t>
            </a:r>
          </a:p>
        </p:txBody>
      </p:sp>
      <p:sp>
        <p:nvSpPr>
          <p:cNvPr id="6" name="Tartalom helye 2">
            <a:extLst>
              <a:ext uri="{FF2B5EF4-FFF2-40B4-BE49-F238E27FC236}">
                <a16:creationId xmlns:a16="http://schemas.microsoft.com/office/drawing/2014/main" id="{E782236F-06A7-4C2D-9312-18CC2D1CBCA5}"/>
              </a:ext>
            </a:extLst>
          </p:cNvPr>
          <p:cNvSpPr txBox="1">
            <a:spLocks/>
          </p:cNvSpPr>
          <p:nvPr/>
        </p:nvSpPr>
        <p:spPr>
          <a:xfrm>
            <a:off x="838200" y="2110871"/>
            <a:ext cx="10609162" cy="2449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altLang="en-US" sz="3200"/>
              <a:t>+ Alkylpolyglucoside citrate ester</a:t>
            </a:r>
          </a:p>
          <a:p>
            <a:pPr algn="l"/>
            <a:endParaRPr lang="en-GB" altLang="en-US" sz="3200"/>
          </a:p>
        </p:txBody>
      </p:sp>
    </p:spTree>
    <p:extLst>
      <p:ext uri="{BB962C8B-B14F-4D97-AF65-F5344CB8AC3E}">
        <p14:creationId xmlns:p14="http://schemas.microsoft.com/office/powerpoint/2010/main" val="1240685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eakers with solution on shelf in lab">
            <a:extLst>
              <a:ext uri="{FF2B5EF4-FFF2-40B4-BE49-F238E27FC236}">
                <a16:creationId xmlns:a16="http://schemas.microsoft.com/office/drawing/2014/main" id="{601A607C-A088-4FE8-9B3E-D65B15A46E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ED2C4AC0-62CB-4435-AE6E-B5133C87D5C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GB" sz="4400"/>
              <a:t>Agro-team – 2009, Albizzate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08C8CC9-1DDF-46E5-9F05-E1CAC0647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781" y="1690688"/>
            <a:ext cx="5786438" cy="434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0697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u-HU" sz="4400" dirty="0"/>
              <a:t>a </a:t>
            </a:r>
            <a:r>
              <a:rPr lang="hu-HU" sz="4400" dirty="0" err="1"/>
              <a:t>formuláció</a:t>
            </a:r>
            <a:r>
              <a:rPr lang="hu-HU" sz="4400" dirty="0"/>
              <a:t>  és alkalmazás optimalizálása</a:t>
            </a:r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F08D0C87-F4CF-4E18-A991-759CDE2AAAF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en-GB" sz="2800"/>
              <a:t>milyen tényezők/folyamatok szabják meg, hogy a hatóanyag dózis hányad része jut el a hatáskifejtés helyszínére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spray deposition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wetting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spreading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adhesion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retention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GB" sz="2800"/>
              <a:t>uptake aktiválása: tenzid hozzáadásával 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GB" sz="2400"/>
              <a:t>speciális kölcsönhatások a tenzid, a hatóanyag és cél-szervezet </a:t>
            </a:r>
            <a:br>
              <a:rPr lang="en-GB" sz="2400"/>
            </a:br>
            <a:r>
              <a:rPr lang="en-GB" sz="2400"/>
              <a:t>(target species) között</a:t>
            </a:r>
          </a:p>
          <a:p>
            <a:pPr algn="l"/>
            <a:endParaRPr lang="en-GB" sz="2800"/>
          </a:p>
          <a:p>
            <a:pPr algn="l"/>
            <a:endParaRPr lang="en-GB" sz="2800"/>
          </a:p>
          <a:p>
            <a:pPr algn="l"/>
            <a:endParaRPr lang="hu-HU" sz="2800"/>
          </a:p>
        </p:txBody>
      </p:sp>
    </p:spTree>
    <p:extLst>
      <p:ext uri="{BB962C8B-B14F-4D97-AF65-F5344CB8AC3E}">
        <p14:creationId xmlns:p14="http://schemas.microsoft.com/office/powerpoint/2010/main" val="3733836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A615FF17-4CE5-4103-912E-4E51C618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3EAE4023-D2A0-4980-80FF-066E51683C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u-HU" sz="4400"/>
              <a:t>tenzidek mint adjuvánsok</a:t>
            </a:r>
            <a:endParaRPr lang="hu-HU" sz="4400" dirty="0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F08D0C87-F4CF-4E18-A991-759CDE2AAAF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dirty="0"/>
              <a:t>a </a:t>
            </a:r>
            <a:r>
              <a:rPr lang="en-GB" sz="2800" dirty="0" err="1"/>
              <a:t>tenzidek</a:t>
            </a:r>
            <a:r>
              <a:rPr lang="en-GB" sz="2800" dirty="0"/>
              <a:t> a </a:t>
            </a:r>
            <a:r>
              <a:rPr lang="en-GB" sz="2800" dirty="0" err="1"/>
              <a:t>legfontosabb</a:t>
            </a:r>
            <a:r>
              <a:rPr lang="en-GB" sz="2800" dirty="0"/>
              <a:t> </a:t>
            </a:r>
            <a:r>
              <a:rPr lang="en-GB" sz="2800" dirty="0" err="1"/>
              <a:t>adjuvánsok</a:t>
            </a:r>
            <a:endParaRPr lang="en-GB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dirty="0" err="1"/>
              <a:t>esetenként</a:t>
            </a:r>
            <a:r>
              <a:rPr lang="en-GB" sz="2800" dirty="0"/>
              <a:t> </a:t>
            </a:r>
            <a:r>
              <a:rPr lang="en-GB" sz="2800" dirty="0" err="1"/>
              <a:t>polimerek</a:t>
            </a:r>
            <a:r>
              <a:rPr lang="hu-HU" sz="2800" dirty="0" err="1"/>
              <a:t>et</a:t>
            </a:r>
            <a:r>
              <a:rPr lang="en-GB" sz="2800" dirty="0"/>
              <a:t> </a:t>
            </a:r>
            <a:r>
              <a:rPr lang="en-GB" sz="2800" dirty="0" err="1"/>
              <a:t>még</a:t>
            </a:r>
            <a:r>
              <a:rPr lang="en-GB" sz="2800" dirty="0"/>
              <a:t> </a:t>
            </a:r>
            <a:r>
              <a:rPr lang="en-GB" sz="2800" dirty="0" err="1"/>
              <a:t>hozzáadunk</a:t>
            </a:r>
            <a:r>
              <a:rPr lang="en-GB" sz="2800" dirty="0"/>
              <a:t>: </a:t>
            </a:r>
            <a:br>
              <a:rPr lang="en-GB" sz="2800" dirty="0"/>
            </a:br>
            <a:r>
              <a:rPr lang="en-GB" sz="2800" dirty="0" err="1"/>
              <a:t>tapadásfokozó</a:t>
            </a:r>
            <a:r>
              <a:rPr lang="en-GB" sz="2800" dirty="0"/>
              <a:t> (sticker) </a:t>
            </a:r>
            <a:r>
              <a:rPr lang="en-GB" sz="2800" dirty="0" err="1"/>
              <a:t>és</a:t>
            </a:r>
            <a:r>
              <a:rPr lang="en-GB" sz="2800" dirty="0"/>
              <a:t> </a:t>
            </a:r>
            <a:r>
              <a:rPr lang="en-GB" sz="2800" dirty="0" err="1"/>
              <a:t>elsodrodás</a:t>
            </a:r>
            <a:r>
              <a:rPr lang="en-GB" sz="2800" dirty="0"/>
              <a:t> </a:t>
            </a:r>
            <a:r>
              <a:rPr lang="en-GB" sz="2800" dirty="0" err="1"/>
              <a:t>gátló</a:t>
            </a:r>
            <a:r>
              <a:rPr lang="en-GB" sz="2800" dirty="0"/>
              <a:t> (anti-drift)</a:t>
            </a:r>
          </a:p>
        </p:txBody>
      </p:sp>
    </p:spTree>
    <p:extLst>
      <p:ext uri="{BB962C8B-B14F-4D97-AF65-F5344CB8AC3E}">
        <p14:creationId xmlns:p14="http://schemas.microsoft.com/office/powerpoint/2010/main" val="1121474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2648</Words>
  <Application>Microsoft Office PowerPoint</Application>
  <PresentationFormat>Widescreen</PresentationFormat>
  <Paragraphs>404</Paragraphs>
  <Slides>78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2" baseType="lpstr">
      <vt:lpstr>Arial</vt:lpstr>
      <vt:lpstr>Calibri</vt:lpstr>
      <vt:lpstr>Calibri Light</vt:lpstr>
      <vt:lpstr>Office-téma</vt:lpstr>
      <vt:lpstr>hatásfokozó adjuvánsok</vt:lpstr>
      <vt:lpstr>PowerPoint Presentation</vt:lpstr>
      <vt:lpstr>adjuvánsválasztás alapjai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dinamika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töménység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kölcsönhatások a határfelületen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cseppképzés és adhézió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adjuváns példák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hatásfokozó adjuvánsok</dc:title>
  <dc:creator>Liliána Bohus</dc:creator>
  <cp:lastModifiedBy>Liliána Bohus</cp:lastModifiedBy>
  <cp:revision>68</cp:revision>
  <dcterms:created xsi:type="dcterms:W3CDTF">2020-05-20T06:09:44Z</dcterms:created>
  <dcterms:modified xsi:type="dcterms:W3CDTF">2020-05-29T10:43:19Z</dcterms:modified>
</cp:coreProperties>
</file>